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85" r:id="rId6"/>
    <p:sldId id="257" r:id="rId7"/>
    <p:sldId id="258" r:id="rId8"/>
    <p:sldId id="268" r:id="rId9"/>
    <p:sldId id="269" r:id="rId10"/>
    <p:sldId id="270" r:id="rId11"/>
    <p:sldId id="260" r:id="rId12"/>
    <p:sldId id="271" r:id="rId13"/>
    <p:sldId id="272" r:id="rId14"/>
    <p:sldId id="286" r:id="rId15"/>
    <p:sldId id="274" r:id="rId16"/>
    <p:sldId id="262" r:id="rId17"/>
    <p:sldId id="259" r:id="rId18"/>
    <p:sldId id="277" r:id="rId19"/>
    <p:sldId id="284" r:id="rId20"/>
    <p:sldId id="267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481" dt="2026-09-17T10:49:54.774"/>
    <p1510:client id="{34664831-AA9D-0322-B87F-3FF54960423A}" v="7" dt="2026-09-18T10:43:21.8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rs B Mansell (MGFR)" userId="S::b.smith@stfrancisrcps.co.uk::f3bf4b09-5aeb-4c09-81c3-90d6c0c15708" providerId="AD" clId="Web-{34664831-AA9D-0322-B87F-3FF54960423A}"/>
    <pc:docChg chg="delSld modSld">
      <pc:chgData name="Mrs B Mansell (MGFR)" userId="S::b.smith@stfrancisrcps.co.uk::f3bf4b09-5aeb-4c09-81c3-90d6c0c15708" providerId="AD" clId="Web-{34664831-AA9D-0322-B87F-3FF54960423A}" dt="2026-09-18T10:43:21.874" v="4"/>
      <pc:docMkLst>
        <pc:docMk/>
      </pc:docMkLst>
      <pc:sldChg chg="modSp">
        <pc:chgData name="Mrs B Mansell (MGFR)" userId="S::b.smith@stfrancisrcps.co.uk::f3bf4b09-5aeb-4c09-81c3-90d6c0c15708" providerId="AD" clId="Web-{34664831-AA9D-0322-B87F-3FF54960423A}" dt="2026-09-18T10:43:12.859" v="2" actId="20577"/>
        <pc:sldMkLst>
          <pc:docMk/>
          <pc:sldMk cId="2365784946" sldId="258"/>
        </pc:sldMkLst>
        <pc:spChg chg="mod">
          <ac:chgData name="Mrs B Mansell (MGFR)" userId="S::b.smith@stfrancisrcps.co.uk::f3bf4b09-5aeb-4c09-81c3-90d6c0c15708" providerId="AD" clId="Web-{34664831-AA9D-0322-B87F-3FF54960423A}" dt="2026-09-18T10:43:12.859" v="2" actId="20577"/>
          <ac:spMkLst>
            <pc:docMk/>
            <pc:sldMk cId="2365784946" sldId="258"/>
            <ac:spMk id="3" creationId="{41401582-E02A-4EC9-B5C0-C849AE0FC49B}"/>
          </ac:spMkLst>
        </pc:spChg>
      </pc:sldChg>
      <pc:sldChg chg="del">
        <pc:chgData name="Mrs B Mansell (MGFR)" userId="S::b.smith@stfrancisrcps.co.uk::f3bf4b09-5aeb-4c09-81c3-90d6c0c15708" providerId="AD" clId="Web-{34664831-AA9D-0322-B87F-3FF54960423A}" dt="2026-09-18T10:43:21.062" v="3"/>
        <pc:sldMkLst>
          <pc:docMk/>
          <pc:sldMk cId="1615662305" sldId="287"/>
        </pc:sldMkLst>
      </pc:sldChg>
      <pc:sldChg chg="del">
        <pc:chgData name="Mrs B Mansell (MGFR)" userId="S::b.smith@stfrancisrcps.co.uk::f3bf4b09-5aeb-4c09-81c3-90d6c0c15708" providerId="AD" clId="Web-{34664831-AA9D-0322-B87F-3FF54960423A}" dt="2026-09-18T10:43:21.874" v="4"/>
        <pc:sldMkLst>
          <pc:docMk/>
          <pc:sldMk cId="3759756097" sldId="288"/>
        </pc:sldMkLst>
      </pc:sldChg>
    </pc:docChg>
  </pc:docChgLst>
  <pc:docChgLst>
    <pc:chgData name="Mrs B Mansell (MGFR)" userId="S::b.smith@stfrancisrcps.co.uk::f3bf4b09-5aeb-4c09-81c3-90d6c0c15708" providerId="AD" clId="Web-{00000000-0000-0000-0000-000000000000}"/>
    <pc:docChg chg="addSld modSld">
      <pc:chgData name="Mrs B Mansell (MGFR)" userId="S::b.smith@stfrancisrcps.co.uk::f3bf4b09-5aeb-4c09-81c3-90d6c0c15708" providerId="AD" clId="Web-{00000000-0000-0000-0000-000000000000}" dt="2026-09-17T10:49:54.774" v="488" actId="20577"/>
      <pc:docMkLst>
        <pc:docMk/>
      </pc:docMkLst>
      <pc:sldChg chg="modSp new">
        <pc:chgData name="Mrs B Mansell (MGFR)" userId="S::b.smith@stfrancisrcps.co.uk::f3bf4b09-5aeb-4c09-81c3-90d6c0c15708" providerId="AD" clId="Web-{00000000-0000-0000-0000-000000000000}" dt="2026-09-17T10:49:19.788" v="421" actId="20577"/>
        <pc:sldMkLst>
          <pc:docMk/>
          <pc:sldMk cId="1615662305" sldId="287"/>
        </pc:sldMkLst>
        <pc:spChg chg="mod">
          <ac:chgData name="Mrs B Mansell (MGFR)" userId="S::b.smith@stfrancisrcps.co.uk::f3bf4b09-5aeb-4c09-81c3-90d6c0c15708" providerId="AD" clId="Web-{00000000-0000-0000-0000-000000000000}" dt="2026-09-17T10:45:31.557" v="124" actId="20577"/>
          <ac:spMkLst>
            <pc:docMk/>
            <pc:sldMk cId="1615662305" sldId="287"/>
            <ac:spMk id="2" creationId="{C266FC83-C6D9-8817-8DE6-E98AB27237D3}"/>
          </ac:spMkLst>
        </pc:spChg>
        <pc:spChg chg="mod">
          <ac:chgData name="Mrs B Mansell (MGFR)" userId="S::b.smith@stfrancisrcps.co.uk::f3bf4b09-5aeb-4c09-81c3-90d6c0c15708" providerId="AD" clId="Web-{00000000-0000-0000-0000-000000000000}" dt="2026-09-17T10:49:19.788" v="421" actId="20577"/>
          <ac:spMkLst>
            <pc:docMk/>
            <pc:sldMk cId="1615662305" sldId="287"/>
            <ac:spMk id="3" creationId="{6E872C30-1891-D06B-1C9D-9A98F2411137}"/>
          </ac:spMkLst>
        </pc:spChg>
      </pc:sldChg>
      <pc:sldChg chg="modSp add replId">
        <pc:chgData name="Mrs B Mansell (MGFR)" userId="S::b.smith@stfrancisrcps.co.uk::f3bf4b09-5aeb-4c09-81c3-90d6c0c15708" providerId="AD" clId="Web-{00000000-0000-0000-0000-000000000000}" dt="2026-09-17T10:49:54.774" v="488" actId="20577"/>
        <pc:sldMkLst>
          <pc:docMk/>
          <pc:sldMk cId="3759756097" sldId="288"/>
        </pc:sldMkLst>
        <pc:spChg chg="mod">
          <ac:chgData name="Mrs B Mansell (MGFR)" userId="S::b.smith@stfrancisrcps.co.uk::f3bf4b09-5aeb-4c09-81c3-90d6c0c15708" providerId="AD" clId="Web-{00000000-0000-0000-0000-000000000000}" dt="2026-09-17T10:45:40.182" v="130" actId="20577"/>
          <ac:spMkLst>
            <pc:docMk/>
            <pc:sldMk cId="3759756097" sldId="288"/>
            <ac:spMk id="2" creationId="{7D302AAF-0ECF-2FC0-D673-B63DB4058F74}"/>
          </ac:spMkLst>
        </pc:spChg>
        <pc:spChg chg="mod">
          <ac:chgData name="Mrs B Mansell (MGFR)" userId="S::b.smith@stfrancisrcps.co.uk::f3bf4b09-5aeb-4c09-81c3-90d6c0c15708" providerId="AD" clId="Web-{00000000-0000-0000-0000-000000000000}" dt="2026-09-17T10:49:54.774" v="488" actId="20577"/>
          <ac:spMkLst>
            <pc:docMk/>
            <pc:sldMk cId="3759756097" sldId="288"/>
            <ac:spMk id="3" creationId="{3685C662-23CF-D0DE-0FAA-BCB28A245691}"/>
          </ac:spMkLst>
        </pc:spChg>
      </pc:sldChg>
    </pc:docChg>
  </pc:docChgLst>
  <pc:docChgLst>
    <pc:chgData name="Mrs B Mansell (MGFR)" userId="f3bf4b09-5aeb-4c09-81c3-90d6c0c15708" providerId="ADAL" clId="{18CB7021-0E2D-49C3-B569-CC81A372D3B2}"/>
    <pc:docChg chg="undo custSel addSld delSld modSld sldOrd">
      <pc:chgData name="Mrs B Mansell (MGFR)" userId="f3bf4b09-5aeb-4c09-81c3-90d6c0c15708" providerId="ADAL" clId="{18CB7021-0E2D-49C3-B569-CC81A372D3B2}" dt="2026-09-14T18:22:20.571" v="109" actId="20577"/>
      <pc:docMkLst>
        <pc:docMk/>
      </pc:docMkLst>
      <pc:sldChg chg="modSp mod">
        <pc:chgData name="Mrs B Mansell (MGFR)" userId="f3bf4b09-5aeb-4c09-81c3-90d6c0c15708" providerId="ADAL" clId="{18CB7021-0E2D-49C3-B569-CC81A372D3B2}" dt="2026-09-14T18:14:50.522" v="5" actId="2711"/>
        <pc:sldMkLst>
          <pc:docMk/>
          <pc:sldMk cId="2365784946" sldId="258"/>
        </pc:sldMkLst>
        <pc:spChg chg="mod">
          <ac:chgData name="Mrs B Mansell (MGFR)" userId="f3bf4b09-5aeb-4c09-81c3-90d6c0c15708" providerId="ADAL" clId="{18CB7021-0E2D-49C3-B569-CC81A372D3B2}" dt="2026-09-14T18:14:50.522" v="5" actId="2711"/>
          <ac:spMkLst>
            <pc:docMk/>
            <pc:sldMk cId="2365784946" sldId="258"/>
            <ac:spMk id="3" creationId="{41401582-E02A-4EC9-B5C0-C849AE0FC49B}"/>
          </ac:spMkLst>
        </pc:spChg>
      </pc:sldChg>
      <pc:sldChg chg="modSp mod">
        <pc:chgData name="Mrs B Mansell (MGFR)" userId="f3bf4b09-5aeb-4c09-81c3-90d6c0c15708" providerId="ADAL" clId="{18CB7021-0E2D-49C3-B569-CC81A372D3B2}" dt="2026-09-14T18:21:54.627" v="98" actId="20577"/>
        <pc:sldMkLst>
          <pc:docMk/>
          <pc:sldMk cId="3316088517" sldId="259"/>
        </pc:sldMkLst>
        <pc:spChg chg="mod">
          <ac:chgData name="Mrs B Mansell (MGFR)" userId="f3bf4b09-5aeb-4c09-81c3-90d6c0c15708" providerId="ADAL" clId="{18CB7021-0E2D-49C3-B569-CC81A372D3B2}" dt="2026-09-14T18:21:54.627" v="98" actId="20577"/>
          <ac:spMkLst>
            <pc:docMk/>
            <pc:sldMk cId="3316088517" sldId="259"/>
            <ac:spMk id="3" creationId="{41401582-E02A-4EC9-B5C0-C849AE0FC49B}"/>
          </ac:spMkLst>
        </pc:spChg>
      </pc:sldChg>
      <pc:sldChg chg="modSp mod">
        <pc:chgData name="Mrs B Mansell (MGFR)" userId="f3bf4b09-5aeb-4c09-81c3-90d6c0c15708" providerId="ADAL" clId="{18CB7021-0E2D-49C3-B569-CC81A372D3B2}" dt="2026-09-14T18:16:29.900" v="11" actId="2711"/>
        <pc:sldMkLst>
          <pc:docMk/>
          <pc:sldMk cId="3619905384" sldId="260"/>
        </pc:sldMkLst>
        <pc:spChg chg="mod">
          <ac:chgData name="Mrs B Mansell (MGFR)" userId="f3bf4b09-5aeb-4c09-81c3-90d6c0c15708" providerId="ADAL" clId="{18CB7021-0E2D-49C3-B569-CC81A372D3B2}" dt="2026-09-14T18:16:29.900" v="11" actId="2711"/>
          <ac:spMkLst>
            <pc:docMk/>
            <pc:sldMk cId="3619905384" sldId="260"/>
            <ac:spMk id="2" creationId="{CF0887CE-B0DC-4458-8582-DA79B19CD754}"/>
          </ac:spMkLst>
        </pc:spChg>
        <pc:spChg chg="mod">
          <ac:chgData name="Mrs B Mansell (MGFR)" userId="f3bf4b09-5aeb-4c09-81c3-90d6c0c15708" providerId="ADAL" clId="{18CB7021-0E2D-49C3-B569-CC81A372D3B2}" dt="2026-09-14T18:16:23.513" v="10" actId="2711"/>
          <ac:spMkLst>
            <pc:docMk/>
            <pc:sldMk cId="3619905384" sldId="260"/>
            <ac:spMk id="3" creationId="{41401582-E02A-4EC9-B5C0-C849AE0FC49B}"/>
          </ac:spMkLst>
        </pc:spChg>
        <pc:picChg chg="mod">
          <ac:chgData name="Mrs B Mansell (MGFR)" userId="f3bf4b09-5aeb-4c09-81c3-90d6c0c15708" providerId="ADAL" clId="{18CB7021-0E2D-49C3-B569-CC81A372D3B2}" dt="2026-09-14T18:16:16.837" v="9" actId="14100"/>
          <ac:picMkLst>
            <pc:docMk/>
            <pc:sldMk cId="3619905384" sldId="260"/>
            <ac:picMk id="1028" creationId="{D8966200-FA93-470F-94D1-0F6C522D90BF}"/>
          </ac:picMkLst>
        </pc:picChg>
      </pc:sldChg>
      <pc:sldChg chg="addSp delSp modSp mod">
        <pc:chgData name="Mrs B Mansell (MGFR)" userId="f3bf4b09-5aeb-4c09-81c3-90d6c0c15708" providerId="ADAL" clId="{18CB7021-0E2D-49C3-B569-CC81A372D3B2}" dt="2026-09-14T18:21:19.769" v="55" actId="1076"/>
        <pc:sldMkLst>
          <pc:docMk/>
          <pc:sldMk cId="730574924" sldId="262"/>
        </pc:sldMkLst>
        <pc:picChg chg="add mod">
          <ac:chgData name="Mrs B Mansell (MGFR)" userId="f3bf4b09-5aeb-4c09-81c3-90d6c0c15708" providerId="ADAL" clId="{18CB7021-0E2D-49C3-B569-CC81A372D3B2}" dt="2026-09-14T18:21:19.769" v="55" actId="1076"/>
          <ac:picMkLst>
            <pc:docMk/>
            <pc:sldMk cId="730574924" sldId="262"/>
            <ac:picMk id="8" creationId="{E210E614-92ED-37DA-453A-4F7774E0CA68}"/>
          </ac:picMkLst>
        </pc:picChg>
      </pc:sldChg>
      <pc:sldChg chg="modSp mod">
        <pc:chgData name="Mrs B Mansell (MGFR)" userId="f3bf4b09-5aeb-4c09-81c3-90d6c0c15708" providerId="ADAL" clId="{18CB7021-0E2D-49C3-B569-CC81A372D3B2}" dt="2026-09-14T18:16:46.425" v="36" actId="20577"/>
        <pc:sldMkLst>
          <pc:docMk/>
          <pc:sldMk cId="3520314557" sldId="272"/>
        </pc:sldMkLst>
        <pc:spChg chg="mod">
          <ac:chgData name="Mrs B Mansell (MGFR)" userId="f3bf4b09-5aeb-4c09-81c3-90d6c0c15708" providerId="ADAL" clId="{18CB7021-0E2D-49C3-B569-CC81A372D3B2}" dt="2026-09-14T18:16:46.425" v="36" actId="20577"/>
          <ac:spMkLst>
            <pc:docMk/>
            <pc:sldMk cId="3520314557" sldId="272"/>
            <ac:spMk id="3" creationId="{41401582-E02A-4EC9-B5C0-C849AE0FC49B}"/>
          </ac:spMkLst>
        </pc:spChg>
      </pc:sldChg>
      <pc:sldChg chg="modSp mod">
        <pc:chgData name="Mrs B Mansell (MGFR)" userId="f3bf4b09-5aeb-4c09-81c3-90d6c0c15708" providerId="ADAL" clId="{18CB7021-0E2D-49C3-B569-CC81A372D3B2}" dt="2026-09-14T18:22:20.571" v="109" actId="20577"/>
        <pc:sldMkLst>
          <pc:docMk/>
          <pc:sldMk cId="2782312626" sldId="284"/>
        </pc:sldMkLst>
        <pc:spChg chg="mod">
          <ac:chgData name="Mrs B Mansell (MGFR)" userId="f3bf4b09-5aeb-4c09-81c3-90d6c0c15708" providerId="ADAL" clId="{18CB7021-0E2D-49C3-B569-CC81A372D3B2}" dt="2026-09-14T18:22:20.571" v="109" actId="20577"/>
          <ac:spMkLst>
            <pc:docMk/>
            <pc:sldMk cId="2782312626" sldId="284"/>
            <ac:spMk id="3" creationId="{6AD6D361-8831-CD63-C29B-592131579079}"/>
          </ac:spMkLst>
        </pc:spChg>
      </pc:sldChg>
      <pc:sldChg chg="ord">
        <pc:chgData name="Mrs B Mansell (MGFR)" userId="f3bf4b09-5aeb-4c09-81c3-90d6c0c15708" providerId="ADAL" clId="{18CB7021-0E2D-49C3-B569-CC81A372D3B2}" dt="2026-09-14T18:15:28.704" v="7"/>
        <pc:sldMkLst>
          <pc:docMk/>
          <pc:sldMk cId="2794083237" sldId="285"/>
        </pc:sldMkLst>
      </pc:sldChg>
      <pc:sldChg chg="addSp modSp new mod">
        <pc:chgData name="Mrs B Mansell (MGFR)" userId="f3bf4b09-5aeb-4c09-81c3-90d6c0c15708" providerId="ADAL" clId="{18CB7021-0E2D-49C3-B569-CC81A372D3B2}" dt="2026-09-14T18:19:11.588" v="52" actId="1076"/>
        <pc:sldMkLst>
          <pc:docMk/>
          <pc:sldMk cId="1531384148" sldId="286"/>
        </pc:sldMkLst>
        <pc:picChg chg="add mod">
          <ac:chgData name="Mrs B Mansell (MGFR)" userId="f3bf4b09-5aeb-4c09-81c3-90d6c0c15708" providerId="ADAL" clId="{18CB7021-0E2D-49C3-B569-CC81A372D3B2}" dt="2026-09-14T18:18:48.289" v="49" actId="14100"/>
          <ac:picMkLst>
            <pc:docMk/>
            <pc:sldMk cId="1531384148" sldId="286"/>
            <ac:picMk id="5" creationId="{CFC93DEC-E30D-40D5-661E-E99623D95BFE}"/>
          </ac:picMkLst>
        </pc:picChg>
        <pc:picChg chg="add mod">
          <ac:chgData name="Mrs B Mansell (MGFR)" userId="f3bf4b09-5aeb-4c09-81c3-90d6c0c15708" providerId="ADAL" clId="{18CB7021-0E2D-49C3-B569-CC81A372D3B2}" dt="2026-09-14T18:19:11.588" v="52" actId="1076"/>
          <ac:picMkLst>
            <pc:docMk/>
            <pc:sldMk cId="1531384148" sldId="286"/>
            <ac:picMk id="7" creationId="{340B3F4F-E42F-C123-2737-3DEE6C6B7526}"/>
          </ac:picMkLst>
        </pc:picChg>
      </pc:sldChg>
    </pc:docChg>
  </pc:docChgLst>
  <pc:docChgLst>
    <pc:chgData name="Mrs B Mansell (MGFR)" userId="S::b.smith@stfrancisrcps.co.uk::f3bf4b09-5aeb-4c09-81c3-90d6c0c15708" providerId="AD" clId="Web-{28030809-C2B1-0894-F395-B183E7F52E6A}"/>
    <pc:docChg chg="delSld modSld">
      <pc:chgData name="Mrs B Mansell (MGFR)" userId="S::b.smith@stfrancisrcps.co.uk::f3bf4b09-5aeb-4c09-81c3-90d6c0c15708" providerId="AD" clId="Web-{28030809-C2B1-0894-F395-B183E7F52E6A}" dt="2026-09-14T18:13:56.102" v="95" actId="20577"/>
      <pc:docMkLst>
        <pc:docMk/>
      </pc:docMkLst>
      <pc:sldChg chg="modSp">
        <pc:chgData name="Mrs B Mansell (MGFR)" userId="S::b.smith@stfrancisrcps.co.uk::f3bf4b09-5aeb-4c09-81c3-90d6c0c15708" providerId="AD" clId="Web-{28030809-C2B1-0894-F395-B183E7F52E6A}" dt="2026-09-14T18:10:19.126" v="14" actId="20577"/>
        <pc:sldMkLst>
          <pc:docMk/>
          <pc:sldMk cId="134781537" sldId="256"/>
        </pc:sldMkLst>
        <pc:spChg chg="mod">
          <ac:chgData name="Mrs B Mansell (MGFR)" userId="S::b.smith@stfrancisrcps.co.uk::f3bf4b09-5aeb-4c09-81c3-90d6c0c15708" providerId="AD" clId="Web-{28030809-C2B1-0894-F395-B183E7F52E6A}" dt="2026-09-14T18:10:19.126" v="14" actId="20577"/>
          <ac:spMkLst>
            <pc:docMk/>
            <pc:sldMk cId="134781537" sldId="256"/>
            <ac:spMk id="6" creationId="{FDC014D5-DF02-4F71-9564-9CBA94BD05B6}"/>
          </ac:spMkLst>
        </pc:spChg>
      </pc:sldChg>
      <pc:sldChg chg="modSp">
        <pc:chgData name="Mrs B Mansell (MGFR)" userId="S::b.smith@stfrancisrcps.co.uk::f3bf4b09-5aeb-4c09-81c3-90d6c0c15708" providerId="AD" clId="Web-{28030809-C2B1-0894-F395-B183E7F52E6A}" dt="2026-09-14T18:11:40.020" v="60" actId="20577"/>
        <pc:sldMkLst>
          <pc:docMk/>
          <pc:sldMk cId="4113856560" sldId="257"/>
        </pc:sldMkLst>
        <pc:spChg chg="mod">
          <ac:chgData name="Mrs B Mansell (MGFR)" userId="S::b.smith@stfrancisrcps.co.uk::f3bf4b09-5aeb-4c09-81c3-90d6c0c15708" providerId="AD" clId="Web-{28030809-C2B1-0894-F395-B183E7F52E6A}" dt="2026-09-14T18:11:40.020" v="60" actId="20577"/>
          <ac:spMkLst>
            <pc:docMk/>
            <pc:sldMk cId="4113856560" sldId="257"/>
            <ac:spMk id="3" creationId="{41401582-E02A-4EC9-B5C0-C849AE0FC49B}"/>
          </ac:spMkLst>
        </pc:spChg>
      </pc:sldChg>
      <pc:sldChg chg="modSp">
        <pc:chgData name="Mrs B Mansell (MGFR)" userId="S::b.smith@stfrancisrcps.co.uk::f3bf4b09-5aeb-4c09-81c3-90d6c0c15708" providerId="AD" clId="Web-{28030809-C2B1-0894-F395-B183E7F52E6A}" dt="2026-09-14T18:13:56.102" v="95" actId="20577"/>
        <pc:sldMkLst>
          <pc:docMk/>
          <pc:sldMk cId="2365784946" sldId="258"/>
        </pc:sldMkLst>
        <pc:spChg chg="mod">
          <ac:chgData name="Mrs B Mansell (MGFR)" userId="S::b.smith@stfrancisrcps.co.uk::f3bf4b09-5aeb-4c09-81c3-90d6c0c15708" providerId="AD" clId="Web-{28030809-C2B1-0894-F395-B183E7F52E6A}" dt="2026-09-14T18:13:56.102" v="95" actId="20577"/>
          <ac:spMkLst>
            <pc:docMk/>
            <pc:sldMk cId="2365784946" sldId="258"/>
            <ac:spMk id="3" creationId="{41401582-E02A-4EC9-B5C0-C849AE0FC49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E8377-18F3-463A-9DF4-F40181F418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A09C06-BF08-49ED-962E-79EEF2CF2C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8A2007-5A90-4832-A8AB-CA1AC3AC5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280D3C-A87F-4A64-8D2C-A014516D3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5D3041-E807-48CB-9014-EAF49E4BA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7886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1FACB-D22C-486A-9458-C66686C6A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F62087-5308-4C1E-865A-0C0A2A1825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EA45B9-88BC-48D1-848F-34BD4E413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74485-A8E0-426F-996B-4E09E71CF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814D36-B07C-489C-B87F-051068F2D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9552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9DBCC-2A7C-4874-8A5B-B1AD7D104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E63909-F5C2-42AB-B9BC-3C40F260F6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8ABEBB-2291-4FFB-96F8-DE0F418F9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9E348E-836B-4228-BD77-C552846A3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821312-CA6A-4631-8A39-3E07D3E7C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4920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023E-19CD-426C-908D-4130AD72D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AA6235-4620-4103-9381-ECC0F26B57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DB63FF-055B-4A6C-9619-8C30FD286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C791E7-4C0B-4741-8050-C4CFBFA07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1EE05C-DA54-4C93-92A7-90C9D7183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4A449C-7067-494B-8CB2-13AB8994B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7927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CA4EB-66EE-4DB1-8ED2-F6470C237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8A1A56-9D7B-4B2A-9D88-EC2C31546A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491280-66C7-461A-8A17-91E78CBDC9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EB765A-3FBF-4FB4-BE04-198474F63A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9DD3F3-FE88-4026-BE01-56A71BD402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DD7E1B-DF1B-4EEE-BB26-18DF20504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FAD452-1298-4D93-83E3-C21116814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0E1786-C6D4-42D2-B777-8D023BEEF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2014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93665-8CB5-4C8A-AED7-121ABC7FD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F547CE-F9CF-4C53-BDD8-CD026E922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609D7A-003D-4C21-9664-C6052F007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E1B68A-FFBD-463D-943F-8AA42DCAB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7650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B4968F-9855-4C42-AAB4-6F0E2FFB4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4299BF-3276-4EAC-A54B-D39DFA649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F092D9-51ED-4940-BDFD-AEA246B45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355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79469-BE35-4625-929B-1B60B46B7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98B00-85BF-43A5-B213-04B4B9033B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5D1D55-D1ED-48D4-908E-56727AA413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156612-0631-45E1-9D6B-EC07F4650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71EFDE-292D-4455-8D15-5B8B5ED6A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8E73A1-AEDA-411C-A279-70030B946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8113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DE13C-57D5-44D4-87EC-C5D2FDB52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5616BC-6981-4E5C-B4F4-4369F0AA96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941052-9E63-4576-906F-5EEF871C14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01B681-FCDC-42C4-AA33-F03477E77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6DC223-95B1-4587-B9BD-7D18126E4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9B6AC9-85E7-4B55-A9E5-0668E53CA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79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FC508-6597-4F19-BD02-3052E30F0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58623E-3D0D-4AB7-B9E4-75FCA44C08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ABA3BF-C704-44D4-82A5-7C8034312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FB7D9A-0545-460E-ADB5-22C5D01E9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A1DA38-90B0-41AB-A962-DD79A60D6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0953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420018-A311-4EE3-8827-3269013739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3D32DC-9F4C-41C8-922B-2BA641B1B3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5C2A91-BDC0-4472-831B-4387655E1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EFC1AD-FB29-4FBC-A932-B2595DB14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319565-C3D8-4161-BF00-AC0B88976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922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5C9F15-0172-4F7D-A0A5-CBF18CEE1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830ACA-E403-4240-987C-704F01FDA6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764B02-72EB-477A-925B-1F3846F9FD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D579C-AE64-4C61-A33C-202C1099EEAF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EB6B9D-5060-4B6D-95E9-EA77F233A3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831A5A-B270-42B2-9E08-FA7441EC71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6350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3666B69-AFD9-49CE-BE34-1B7BC80FBA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07" y="1140899"/>
            <a:ext cx="3343417" cy="3341453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FDC014D5-DF02-4F71-9564-9CBA94BD05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76223" y="1122363"/>
            <a:ext cx="7946835" cy="4247496"/>
          </a:xfrm>
        </p:spPr>
        <p:txBody>
          <a:bodyPr/>
          <a:lstStyle/>
          <a:p>
            <a:r>
              <a:rPr lang="en-US" dirty="0">
                <a:latin typeface="Sassoon Primary Std"/>
              </a:rPr>
              <a:t>EYFS</a:t>
            </a:r>
            <a:br>
              <a:rPr lang="en-US" dirty="0">
                <a:latin typeface="Sassoon Primary Std"/>
              </a:rPr>
            </a:br>
            <a:r>
              <a:rPr lang="en-US" dirty="0">
                <a:latin typeface="Sassoon Primary Std"/>
              </a:rPr>
              <a:t>Reception </a:t>
            </a:r>
            <a:br>
              <a:rPr lang="en-US" dirty="0">
                <a:latin typeface="Sassoon Primary Std"/>
              </a:rPr>
            </a:br>
            <a:r>
              <a:rPr lang="en-US" dirty="0">
                <a:latin typeface="Sassoon Primary Std"/>
              </a:rPr>
              <a:t>September 2026</a:t>
            </a:r>
            <a:br>
              <a:rPr lang="en-US" b="1" dirty="0">
                <a:latin typeface="Letter-join Plus 40" panose="02000505000000020003" pitchFamily="50" charset="0"/>
              </a:rPr>
            </a:br>
            <a:br>
              <a:rPr lang="en-US" b="1" dirty="0">
                <a:latin typeface="Letter-join Plus 40" panose="02000505000000020003" pitchFamily="50" charset="0"/>
              </a:rPr>
            </a:br>
            <a:endParaRPr lang="en-GB" b="1">
              <a:latin typeface="Letter-join Plus 40" panose="02000505000000020003" pitchFamily="50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89EE2A3-8F27-4841-939B-47AB840E66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539" y="5286671"/>
            <a:ext cx="3124471" cy="93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81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8DD2747-59C0-0030-092C-4ED0D049B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474" y="2131763"/>
            <a:ext cx="4903130" cy="21136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F547D4-1A6B-B65B-3B72-6A3477F865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9455" y="1619694"/>
            <a:ext cx="2954881" cy="280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083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FF0000"/>
                </a:solidFill>
                <a:latin typeface="Letter-join Plus 40" panose="02000505000000020003" pitchFamily="50" charset="0"/>
              </a:rPr>
              <a:t>Staff Introductions</a:t>
            </a:r>
            <a:endParaRPr lang="en-GB" b="1">
              <a:solidFill>
                <a:srgbClr val="FF0000"/>
              </a:solidFill>
              <a:latin typeface="Letter-join Plus 40" panose="02000505000000020003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01582-E02A-4EC9-B5C0-C849AE0FC4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600" b="1" dirty="0" err="1">
                <a:latin typeface="Sassoon Primary Std"/>
              </a:rPr>
              <a:t>Mrs</a:t>
            </a:r>
            <a:r>
              <a:rPr lang="en-US" sz="3600" b="1" dirty="0">
                <a:latin typeface="Sassoon Primary Std"/>
              </a:rPr>
              <a:t> Mansell – Reception Teacher</a:t>
            </a:r>
            <a:endParaRPr lang="en-US">
              <a:latin typeface="Sassoon Primary Std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3600" b="1" dirty="0">
                <a:latin typeface="Sassoon Primary Std"/>
              </a:rPr>
              <a:t>Miss Barfoot – EYFS TA (Reception)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3600" b="1" dirty="0" err="1">
                <a:latin typeface="Sassoon Primary Std"/>
              </a:rPr>
              <a:t>Mrs</a:t>
            </a:r>
            <a:r>
              <a:rPr lang="en-US" sz="3600" b="1" dirty="0">
                <a:latin typeface="Sassoon Primary Std"/>
              </a:rPr>
              <a:t> Blake – EYFS Lead/Nursery Teacher</a:t>
            </a:r>
            <a:endParaRPr lang="en-US" sz="3600" b="1">
              <a:latin typeface="Sassoon Primary Std" panose="020B0503020103030203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3600" b="1" dirty="0">
                <a:latin typeface="Sassoon Primary Std"/>
              </a:rPr>
              <a:t>Miss Azam – EYFS TA (Nursery)</a:t>
            </a:r>
            <a:endParaRPr lang="en-US" sz="3600" b="1" dirty="0">
              <a:latin typeface="Sassoon Primary Std" panose="020B0503020103030203" pitchFamily="34" charset="0"/>
            </a:endParaRPr>
          </a:p>
          <a:p>
            <a:pPr marL="0" indent="0">
              <a:buNone/>
            </a:pPr>
            <a:endParaRPr lang="en-US" sz="3600" b="1">
              <a:latin typeface="Letter-join Plus 40" panose="02000505000000020003" pitchFamily="50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4045" y="233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8074" y="1496950"/>
            <a:ext cx="1434249" cy="43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856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329" y="365125"/>
            <a:ext cx="11183471" cy="1325563"/>
          </a:xfrm>
        </p:spPr>
        <p:txBody>
          <a:bodyPr/>
          <a:lstStyle/>
          <a:p>
            <a:r>
              <a:rPr lang="en-US" b="1">
                <a:solidFill>
                  <a:srgbClr val="FF0000"/>
                </a:solidFill>
                <a:latin typeface="Letter-join Plus 40" panose="02000505000000020003" pitchFamily="50" charset="0"/>
              </a:rPr>
              <a:t>How do we get information to/from the school?</a:t>
            </a:r>
            <a:endParaRPr lang="en-GB" b="1">
              <a:solidFill>
                <a:srgbClr val="FF0000"/>
              </a:solidFill>
              <a:latin typeface="Letter-join Plus 40" panose="02000505000000020003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01582-E02A-4EC9-B5C0-C849AE0FC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977" y="1825624"/>
            <a:ext cx="11093823" cy="483933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dirty="0">
                <a:latin typeface="Sassoon Primary Std"/>
              </a:rPr>
              <a:t>Newsletters – </a:t>
            </a:r>
            <a:r>
              <a:rPr lang="en-US" dirty="0">
                <a:latin typeface="Sassoon Primary Std"/>
              </a:rPr>
              <a:t>these are sent out each Friday via text/email, uploaded to the school website and on to our </a:t>
            </a:r>
            <a:r>
              <a:rPr lang="en-US" dirty="0" err="1">
                <a:latin typeface="Sassoon Primary Std"/>
              </a:rPr>
              <a:t>instagram</a:t>
            </a:r>
            <a:r>
              <a:rPr lang="en-US" dirty="0">
                <a:latin typeface="Sassoon Primary Std"/>
              </a:rPr>
              <a:t> page. </a:t>
            </a:r>
          </a:p>
          <a:p>
            <a:r>
              <a:rPr lang="en-US" b="1" dirty="0">
                <a:latin typeface="Sassoon Primary Std"/>
              </a:rPr>
              <a:t>Instagram - </a:t>
            </a:r>
            <a:r>
              <a:rPr lang="en-US" dirty="0">
                <a:latin typeface="Sassoon Primary Std"/>
              </a:rPr>
              <a:t>@stfrancismanchester</a:t>
            </a:r>
          </a:p>
          <a:p>
            <a:r>
              <a:rPr lang="en-US" b="1" dirty="0">
                <a:latin typeface="Sassoon Primary Std"/>
              </a:rPr>
              <a:t>Seesaw </a:t>
            </a:r>
            <a:r>
              <a:rPr lang="en-US" dirty="0">
                <a:latin typeface="Sassoon Primary Std"/>
              </a:rPr>
              <a:t>– download app to your phone – log in details </a:t>
            </a:r>
            <a:r>
              <a:rPr lang="en-US" dirty="0" err="1">
                <a:latin typeface="Sassoon Primary Std"/>
              </a:rPr>
              <a:t>avaliable</a:t>
            </a:r>
            <a:endParaRPr lang="en-US" dirty="0">
              <a:latin typeface="Sassoon Primary Std"/>
            </a:endParaRPr>
          </a:p>
          <a:p>
            <a:r>
              <a:rPr lang="en-US" b="1" dirty="0">
                <a:latin typeface="Sassoon Primary Std"/>
              </a:rPr>
              <a:t>Emails – </a:t>
            </a:r>
            <a:r>
              <a:rPr lang="en-US" dirty="0">
                <a:latin typeface="Sassoon Primary Std"/>
              </a:rPr>
              <a:t>please ensure your details are correct with the office</a:t>
            </a:r>
          </a:p>
          <a:p>
            <a:r>
              <a:rPr lang="en-US" b="1" dirty="0">
                <a:latin typeface="Sassoon Primary Std"/>
              </a:rPr>
              <a:t>Website – </a:t>
            </a:r>
            <a:r>
              <a:rPr lang="en-US" dirty="0">
                <a:latin typeface="Sassoon Primary Std"/>
              </a:rPr>
              <a:t>stfrancismanchester.com</a:t>
            </a:r>
          </a:p>
          <a:p>
            <a:r>
              <a:rPr lang="en-GB" dirty="0">
                <a:latin typeface="Sassoon Primary Std"/>
              </a:rPr>
              <a:t>Call our office</a:t>
            </a:r>
            <a:r>
              <a:rPr lang="en-GB" b="1" dirty="0">
                <a:latin typeface="Sassoon Primary Std"/>
              </a:rPr>
              <a:t> 0161-223-3457</a:t>
            </a:r>
          </a:p>
          <a:p>
            <a:pPr marL="0" indent="0">
              <a:buNone/>
            </a:pPr>
            <a:r>
              <a:rPr lang="en-GB" dirty="0">
                <a:latin typeface="Sassoon Primary Std"/>
              </a:rPr>
              <a:t>or email </a:t>
            </a:r>
            <a:r>
              <a:rPr lang="en-GB" dirty="0">
                <a:latin typeface="Letter-join Print Plus 1" panose="02000805000000020003" pitchFamily="50" charset="0"/>
                <a:ea typeface="+mn-lt"/>
                <a:cs typeface="+mn-lt"/>
              </a:rPr>
              <a:t>admin@stfrancisrcps.co.uk</a:t>
            </a:r>
            <a:endParaRPr lang="en-GB" b="1" dirty="0">
              <a:latin typeface="Letter-join Print Plus 1" panose="02000805000000020003" pitchFamily="50" charset="0"/>
              <a:ea typeface="+mn-lt"/>
              <a:cs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3745" y="1194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784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92B08-8884-4D4E-9B44-33674ADD0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133" y="365125"/>
            <a:ext cx="11074667" cy="1325563"/>
          </a:xfrm>
        </p:spPr>
        <p:txBody>
          <a:bodyPr/>
          <a:lstStyle/>
          <a:p>
            <a:r>
              <a:rPr lang="en-GB" b="1">
                <a:solidFill>
                  <a:srgbClr val="FF0000"/>
                </a:solidFill>
                <a:latin typeface="Letter-join Plus 40" panose="02000505000000020003"/>
              </a:rPr>
              <a:t>Who to speak to if you have any questions </a:t>
            </a:r>
            <a:br>
              <a:rPr lang="en-GB" b="1">
                <a:solidFill>
                  <a:srgbClr val="FF0000"/>
                </a:solidFill>
                <a:latin typeface="Letter-join Plus 40" panose="02000505000000020003"/>
              </a:rPr>
            </a:br>
            <a:r>
              <a:rPr lang="en-GB" b="1">
                <a:solidFill>
                  <a:srgbClr val="FF0000"/>
                </a:solidFill>
                <a:latin typeface="Letter-join Plus 40" panose="02000505000000020003"/>
              </a:rPr>
              <a:t>or concerns…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89F724-84AC-423D-8D7F-B8E5F59816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3600">
                <a:latin typeface="Sassoon Primary Std" panose="020B0503020103030203" pitchFamily="34" charset="0"/>
              </a:rPr>
              <a:t>Firstly: Class teacher or additional support adults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-US" sz="3600">
              <a:latin typeface="Sassoon Primary Std" panose="020B0503020103030203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3600">
                <a:latin typeface="Sassoon Primary Std" panose="020B0503020103030203" pitchFamily="34" charset="0"/>
              </a:rPr>
              <a:t>Secondly: EYFS phase Lead – </a:t>
            </a:r>
            <a:r>
              <a:rPr lang="en-US" sz="3600" err="1">
                <a:latin typeface="Sassoon Primary Std" panose="020B0503020103030203" pitchFamily="34" charset="0"/>
              </a:rPr>
              <a:t>Mrs</a:t>
            </a:r>
            <a:r>
              <a:rPr lang="en-US" sz="3600">
                <a:latin typeface="Sassoon Primary Std" panose="020B0503020103030203" pitchFamily="34" charset="0"/>
              </a:rPr>
              <a:t> L Blake.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-US" sz="3600">
              <a:latin typeface="Sassoon Primary Std" panose="020B0503020103030203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3600">
                <a:latin typeface="Sassoon Primary Std" panose="020B0503020103030203" pitchFamily="34" charset="0"/>
              </a:rPr>
              <a:t>If there are further concerns, this will be escalated and discussed with the senior leadership team. </a:t>
            </a:r>
          </a:p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B49E1C-77B6-4019-9659-68231937A2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4842" y="39861"/>
            <a:ext cx="1308852" cy="13333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26FB4BA-6491-4FF7-8138-4F0A16F0D4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7842" y="1496014"/>
            <a:ext cx="1434249" cy="43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513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329" y="227124"/>
            <a:ext cx="10515600" cy="732155"/>
          </a:xfrm>
        </p:spPr>
        <p:txBody>
          <a:bodyPr/>
          <a:lstStyle/>
          <a:p>
            <a:r>
              <a:rPr lang="en-GB" b="1">
                <a:solidFill>
                  <a:srgbClr val="FF0000"/>
                </a:solidFill>
                <a:latin typeface="Letter-join Plus 40" panose="02000505000000020003"/>
              </a:rPr>
              <a:t>Attendance and punctuality…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01582-E02A-4EC9-B5C0-C849AE0FC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329" y="1204622"/>
            <a:ext cx="10515600" cy="5009630"/>
          </a:xfrm>
        </p:spPr>
        <p:txBody>
          <a:bodyPr>
            <a:normAutofit/>
          </a:bodyPr>
          <a:lstStyle/>
          <a:p>
            <a:pPr marL="457200" lvl="0" indent="-3429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2400">
                <a:latin typeface="Sassoon Primary Std" panose="020B0503020103030203" pitchFamily="34" charset="0"/>
              </a:rPr>
              <a:t>It is vital that children are in school on time every day to settle them into their school day, create a structured routine and accumulate no lost learning </a:t>
            </a:r>
          </a:p>
          <a:p>
            <a:pPr marL="457200" lvl="0" indent="-3429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2400">
                <a:latin typeface="Sassoon Primary Std" panose="020B0503020103030203" pitchFamily="34" charset="0"/>
              </a:rPr>
              <a:t>Classroom doors open at </a:t>
            </a:r>
            <a:r>
              <a:rPr lang="en-US" sz="2400" b="1">
                <a:latin typeface="Sassoon Primary Std" panose="020B0503020103030203" pitchFamily="34" charset="0"/>
              </a:rPr>
              <a:t>8:40</a:t>
            </a:r>
            <a:r>
              <a:rPr lang="en-US" sz="2400">
                <a:latin typeface="Sassoon Primary Std" panose="020B0503020103030203" pitchFamily="34" charset="0"/>
              </a:rPr>
              <a:t> and the register is taken at </a:t>
            </a:r>
            <a:r>
              <a:rPr lang="en-US" sz="2400" b="1">
                <a:latin typeface="Sassoon Primary Std" panose="020B0503020103030203" pitchFamily="34" charset="0"/>
              </a:rPr>
              <a:t>8:45</a:t>
            </a:r>
            <a:r>
              <a:rPr lang="en-US" sz="2400">
                <a:latin typeface="Sassoon Primary Std" panose="020B0503020103030203" pitchFamily="34" charset="0"/>
              </a:rPr>
              <a:t>. Any child arriving after </a:t>
            </a:r>
            <a:r>
              <a:rPr lang="en-US" sz="2400" b="1">
                <a:latin typeface="Sassoon Primary Std" panose="020B0503020103030203" pitchFamily="34" charset="0"/>
              </a:rPr>
              <a:t>8:50</a:t>
            </a:r>
            <a:r>
              <a:rPr lang="en-US" sz="2400">
                <a:latin typeface="Sassoon Primary Std" panose="020B0503020103030203" pitchFamily="34" charset="0"/>
              </a:rPr>
              <a:t> will be marked as late and will need to enter the school building via the main school office.</a:t>
            </a:r>
          </a:p>
          <a:p>
            <a:pPr marL="457200" lvl="0" indent="-3429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2400">
                <a:latin typeface="Sassoon Primary Std" panose="020B0503020103030203" pitchFamily="34" charset="0"/>
              </a:rPr>
              <a:t>If you know your child is going to be absent, you must contact the school office to inform us as to the reason why.</a:t>
            </a:r>
          </a:p>
          <a:p>
            <a:pPr marL="457200" lvl="0" indent="-3429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2400">
                <a:latin typeface="Sassoon Primary Std" panose="020B0503020103030203" pitchFamily="34" charset="0"/>
              </a:rPr>
              <a:t>We ask that parents and </a:t>
            </a:r>
            <a:r>
              <a:rPr lang="en-US" sz="2400" err="1">
                <a:latin typeface="Sassoon Primary Std" panose="020B0503020103030203" pitchFamily="34" charset="0"/>
              </a:rPr>
              <a:t>carers</a:t>
            </a:r>
            <a:r>
              <a:rPr lang="en-US" sz="2400">
                <a:latin typeface="Sassoon Primary Std" panose="020B0503020103030203" pitchFamily="34" charset="0"/>
              </a:rPr>
              <a:t> ensure all appointments are made outside of school hours.</a:t>
            </a:r>
          </a:p>
          <a:p>
            <a:pPr marL="457200" lvl="0" indent="-3429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2400">
                <a:latin typeface="Sassoon Primary Std" panose="020B0503020103030203" pitchFamily="34" charset="0"/>
              </a:rPr>
              <a:t>Evidence for these will be required for this absence to be </a:t>
            </a:r>
            <a:r>
              <a:rPr lang="en-US" sz="2400" err="1">
                <a:latin typeface="Sassoon Primary Std" panose="020B0503020103030203" pitchFamily="34" charset="0"/>
              </a:rPr>
              <a:t>authorised</a:t>
            </a:r>
            <a:r>
              <a:rPr lang="en-US" sz="2400">
                <a:latin typeface="Sassoon Primary Std" panose="020B0503020103030203" pitchFamily="34" charset="0"/>
              </a:rPr>
              <a:t>. If there is no evidence then this absence will not be </a:t>
            </a:r>
            <a:r>
              <a:rPr lang="en-US" sz="2400" err="1">
                <a:latin typeface="Sassoon Primary Std" panose="020B0503020103030203" pitchFamily="34" charset="0"/>
              </a:rPr>
              <a:t>authorised</a:t>
            </a:r>
            <a:r>
              <a:rPr lang="en-US" sz="2400">
                <a:latin typeface="Sassoon Primary Std" panose="020B0503020103030203" pitchFamily="34" charset="0"/>
              </a:rPr>
              <a:t>. We understand that some appointments cannot be moved so please ensure medical evidence is provided.</a:t>
            </a:r>
          </a:p>
          <a:p>
            <a:pPr marL="457200" lvl="0" indent="-3429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2400">
                <a:latin typeface="Sassoon Primary Std" panose="020B0503020103030203" pitchFamily="34" charset="0"/>
              </a:rPr>
              <a:t>Only exceptional circumstances warrant a leave of absence. </a:t>
            </a:r>
          </a:p>
          <a:p>
            <a:pPr marL="457200" lvl="0" indent="-3429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2400">
                <a:latin typeface="Sassoon Primary Std" panose="020B0503020103030203" pitchFamily="34" charset="0"/>
              </a:rPr>
              <a:t>To request a leave of absence: please apply in writing to the headteacher.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142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>
                <a:solidFill>
                  <a:srgbClr val="FF0000"/>
                </a:solidFill>
                <a:latin typeface="Letter-join Plus 40" panose="02000505000000020003"/>
              </a:rPr>
              <a:t>Attendance and punctuality…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3745" y="1194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  <p:pic>
        <p:nvPicPr>
          <p:cNvPr id="7" name="Google Shape;91;g257f2f96f24_0_1">
            <a:extLst>
              <a:ext uri="{FF2B5EF4-FFF2-40B4-BE49-F238E27FC236}">
                <a16:creationId xmlns:a16="http://schemas.microsoft.com/office/drawing/2014/main" id="{7355AF83-845C-4EEC-B13C-A63ADAF497CB}"/>
              </a:ext>
            </a:extLst>
          </p:cNvPr>
          <p:cNvPicPr preferRelativeResize="0">
            <a:picLocks noGrp="1"/>
          </p:cNvPicPr>
          <p:nvPr>
            <p:ph idx="1"/>
          </p:nvPr>
        </p:nvPicPr>
        <p:blipFill rotWithShape="1">
          <a:blip r:embed="rId4">
            <a:alphaModFix/>
          </a:blip>
          <a:srcRect l="8574" t="27356" r="46346" b="16225"/>
          <a:stretch/>
        </p:blipFill>
        <p:spPr>
          <a:xfrm>
            <a:off x="750771" y="1588168"/>
            <a:ext cx="8325852" cy="48126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3104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Letter-join Print Plus 1" panose="02000805000000020003" pitchFamily="50" charset="0"/>
              </a:rPr>
              <a:t>Expectations – </a:t>
            </a:r>
            <a:r>
              <a:rPr lang="en-US" b="1" dirty="0" err="1">
                <a:latin typeface="Letter-join Print Plus 1" panose="02000805000000020003" pitchFamily="50" charset="0"/>
              </a:rPr>
              <a:t>behaviour</a:t>
            </a:r>
            <a:endParaRPr lang="en-GB" b="1" dirty="0">
              <a:latin typeface="Letter-join Print Plus 1" panose="02000805000000020003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01582-E02A-4EC9-B5C0-C849AE0FC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5191"/>
            <a:ext cx="10515600" cy="4351338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Letter-join Print Plus 1" panose="02000805000000020003" pitchFamily="50" charset="0"/>
              </a:rPr>
              <a:t>Ready, respectful, safe </a:t>
            </a:r>
          </a:p>
          <a:p>
            <a:pPr marL="0" indent="0">
              <a:buNone/>
            </a:pPr>
            <a:endParaRPr lang="en-US" sz="4000" dirty="0">
              <a:latin typeface="Letter-join Print Plus 1" panose="02000805000000020003" pitchFamily="50" charset="0"/>
            </a:endParaRPr>
          </a:p>
          <a:p>
            <a:r>
              <a:rPr lang="en-US" sz="4000" dirty="0">
                <a:latin typeface="Letter-join Print Plus 1" panose="02000805000000020003" pitchFamily="50" charset="0"/>
              </a:rPr>
              <a:t>Traffic light system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  <p:pic>
        <p:nvPicPr>
          <p:cNvPr id="1028" name="Picture 4" descr="Traffic Light Vector Art, Icons, and Graphics for Free Download">
            <a:extLst>
              <a:ext uri="{FF2B5EF4-FFF2-40B4-BE49-F238E27FC236}">
                <a16:creationId xmlns:a16="http://schemas.microsoft.com/office/drawing/2014/main" id="{D8966200-FA93-470F-94D1-0F6C522D90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9486" y="3854587"/>
            <a:ext cx="2638288" cy="2638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5593D51-ACFC-44FA-BF3F-619FE87725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2336" y="762000"/>
            <a:ext cx="2429933" cy="2429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9053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187" y="110575"/>
            <a:ext cx="8807249" cy="843781"/>
          </a:xfrm>
        </p:spPr>
        <p:txBody>
          <a:bodyPr/>
          <a:lstStyle/>
          <a:p>
            <a:r>
              <a:rPr lang="en-US" b="1">
                <a:solidFill>
                  <a:srgbClr val="FF0000"/>
                </a:solidFill>
                <a:latin typeface="Letter-join Plus 40" panose="02000505000000020003" pitchFamily="50" charset="0"/>
              </a:rPr>
              <a:t>Early Years Curriculum</a:t>
            </a:r>
            <a:endParaRPr lang="en-GB" b="1">
              <a:solidFill>
                <a:srgbClr val="FF0000"/>
              </a:solidFill>
              <a:latin typeface="Letter-join Plus 40" panose="02000505000000020003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01582-E02A-4EC9-B5C0-C849AE0FC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976" y="970913"/>
            <a:ext cx="11184461" cy="577651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sz="2800" dirty="0"/>
              <a:t>We are working towards achieving the Early Learning Goals in all </a:t>
            </a:r>
            <a:endParaRPr lang="en-US" dirty="0"/>
          </a:p>
          <a:p>
            <a:pPr marL="0" indent="0">
              <a:buNone/>
            </a:pPr>
            <a:r>
              <a:rPr lang="en-US" sz="2800" dirty="0"/>
              <a:t>7 areas of the Early Years Curriculum;</a:t>
            </a:r>
            <a:endParaRPr lang="en-US" sz="2800" dirty="0">
              <a:ea typeface="Calibri"/>
              <a:cs typeface="Calibri"/>
            </a:endParaRPr>
          </a:p>
          <a:p>
            <a:r>
              <a:rPr lang="en-US" i="1" dirty="0"/>
              <a:t>Communication &amp; Language</a:t>
            </a:r>
            <a:endParaRPr lang="en-US" i="1" dirty="0">
              <a:ea typeface="Calibri"/>
              <a:cs typeface="Calibri"/>
            </a:endParaRPr>
          </a:p>
          <a:p>
            <a:r>
              <a:rPr lang="en-US" sz="2800" i="1" dirty="0"/>
              <a:t>Personal, social, emotion</a:t>
            </a:r>
            <a:r>
              <a:rPr lang="en-US" i="1" dirty="0"/>
              <a:t>al development</a:t>
            </a:r>
            <a:endParaRPr lang="en-US" i="1" dirty="0">
              <a:ea typeface="Calibri"/>
              <a:cs typeface="Calibri"/>
            </a:endParaRPr>
          </a:p>
          <a:p>
            <a:r>
              <a:rPr lang="en-US" sz="2800" i="1" dirty="0"/>
              <a:t>Physical development</a:t>
            </a:r>
            <a:endParaRPr lang="en-US" sz="2800" i="1" dirty="0">
              <a:ea typeface="Calibri"/>
              <a:cs typeface="Calibri"/>
            </a:endParaRPr>
          </a:p>
          <a:p>
            <a:r>
              <a:rPr lang="en-US" sz="2800" i="1" dirty="0"/>
              <a:t>Literacy</a:t>
            </a:r>
            <a:endParaRPr lang="en-US" sz="2800" i="1" dirty="0">
              <a:ea typeface="Calibri"/>
              <a:cs typeface="Calibri"/>
            </a:endParaRPr>
          </a:p>
          <a:p>
            <a:r>
              <a:rPr lang="en-US" sz="2800" i="1" err="1"/>
              <a:t>Maths</a:t>
            </a:r>
            <a:endParaRPr lang="en-US" sz="2800" i="1">
              <a:ea typeface="Calibri"/>
              <a:cs typeface="Calibri"/>
            </a:endParaRPr>
          </a:p>
          <a:p>
            <a:r>
              <a:rPr lang="en-US" sz="2800" i="1" dirty="0"/>
              <a:t>Understanding the World</a:t>
            </a:r>
            <a:endParaRPr lang="en-US" sz="2800" i="1" dirty="0">
              <a:ea typeface="Calibri"/>
              <a:cs typeface="Calibri"/>
            </a:endParaRPr>
          </a:p>
          <a:p>
            <a:r>
              <a:rPr lang="en-US" sz="2800" i="1" dirty="0"/>
              <a:t>Expressive Arts &amp; Design</a:t>
            </a:r>
            <a:endParaRPr lang="en-US" sz="2800" i="1" dirty="0">
              <a:ea typeface="Calibri"/>
              <a:cs typeface="Calibri"/>
            </a:endParaRPr>
          </a:p>
          <a:p>
            <a:endParaRPr lang="en-US" sz="2800"/>
          </a:p>
          <a:p>
            <a:r>
              <a:rPr lang="en-US" sz="2800" dirty="0"/>
              <a:t>The first 7 ELGs form the </a:t>
            </a:r>
            <a:endParaRPr lang="en-US" sz="2800" dirty="0">
              <a:ea typeface="Calibri"/>
              <a:cs typeface="Calibri"/>
            </a:endParaRPr>
          </a:p>
          <a:p>
            <a:pPr marL="114300" indent="0">
              <a:buNone/>
            </a:pPr>
            <a:r>
              <a:rPr lang="en-US" sz="2800" b="1" dirty="0"/>
              <a:t>‘Good Level of Development’</a:t>
            </a:r>
            <a:endParaRPr lang="en-US" sz="2800" b="1" dirty="0">
              <a:ea typeface="Calibri"/>
              <a:cs typeface="Calibri"/>
            </a:endParaRPr>
          </a:p>
          <a:p>
            <a:pPr marL="114300" indent="0">
              <a:buNone/>
            </a:pPr>
            <a:r>
              <a:rPr lang="en-US" sz="2800" dirty="0"/>
              <a:t> for Reception Children</a:t>
            </a:r>
            <a:endParaRPr lang="en-US" sz="2800" dirty="0">
              <a:ea typeface="Calibri"/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27780BA-DAC4-4366-9950-DE9C17BC9B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3836" y="2769670"/>
            <a:ext cx="6214617" cy="371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6639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187" y="110575"/>
            <a:ext cx="5543349" cy="780281"/>
          </a:xfrm>
        </p:spPr>
        <p:txBody>
          <a:bodyPr/>
          <a:lstStyle/>
          <a:p>
            <a:r>
              <a:rPr lang="en-US" b="1">
                <a:solidFill>
                  <a:srgbClr val="FF0000"/>
                </a:solidFill>
                <a:latin typeface="Letter-join Plus 40" panose="02000505000000020003" pitchFamily="50" charset="0"/>
              </a:rPr>
              <a:t>Early Years Curriculum</a:t>
            </a:r>
            <a:endParaRPr lang="en-GB" b="1">
              <a:solidFill>
                <a:srgbClr val="FF0000"/>
              </a:solidFill>
              <a:latin typeface="Letter-join Plus 40" panose="02000505000000020003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01582-E02A-4EC9-B5C0-C849AE0FC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976" y="970913"/>
            <a:ext cx="11184461" cy="57765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en-GB" sz="2800" b="1" u="sng" dirty="0">
                <a:latin typeface="Sassoon Primary Std"/>
                <a:ea typeface="Lato"/>
                <a:cs typeface="Lato"/>
              </a:rPr>
              <a:t>Phonics </a:t>
            </a:r>
          </a:p>
          <a:p>
            <a:pPr marL="0" indent="0">
              <a:lnSpc>
                <a:spcPct val="95000"/>
              </a:lnSpc>
              <a:spcBef>
                <a:spcPts val="0"/>
              </a:spcBef>
              <a:buSzPts val="1018"/>
              <a:buNone/>
            </a:pPr>
            <a:r>
              <a:rPr lang="en-GB" b="1" dirty="0">
                <a:latin typeface="Sassoon Primary Std"/>
                <a:ea typeface="Lato"/>
                <a:cs typeface="Lato"/>
              </a:rPr>
              <a:t> - </a:t>
            </a:r>
            <a:r>
              <a:rPr lang="en-GB" sz="2800" dirty="0">
                <a:latin typeface="Sassoon Primary Std"/>
                <a:ea typeface="Lato"/>
                <a:cs typeface="Lato"/>
              </a:rPr>
              <a:t>Little Wandle</a:t>
            </a:r>
            <a:r>
              <a:rPr lang="en-GB" sz="2800" b="1" dirty="0">
                <a:latin typeface="Sassoon Primary Std"/>
                <a:ea typeface="Lato"/>
                <a:cs typeface="Lato"/>
              </a:rPr>
              <a:t> – </a:t>
            </a:r>
            <a:r>
              <a:rPr lang="en-GB" sz="2800" dirty="0">
                <a:latin typeface="Sassoon Primary Std"/>
                <a:ea typeface="Lato"/>
                <a:cs typeface="Lato"/>
              </a:rPr>
              <a:t>Parent’s meeting</a:t>
            </a:r>
            <a:endParaRPr lang="en-GB" dirty="0">
              <a:latin typeface="Sassoon Primary Std"/>
              <a:ea typeface="Lato"/>
              <a:cs typeface="Lato"/>
            </a:endParaRPr>
          </a:p>
          <a:p>
            <a:pPr marL="0" indent="0">
              <a:lnSpc>
                <a:spcPct val="95000"/>
              </a:lnSpc>
              <a:spcBef>
                <a:spcPts val="0"/>
              </a:spcBef>
              <a:buSzPts val="1018"/>
              <a:buNone/>
            </a:pPr>
            <a:r>
              <a:rPr lang="en-GB" dirty="0">
                <a:latin typeface="Sassoon Primary Std"/>
                <a:ea typeface="Lato"/>
                <a:cs typeface="Lato"/>
              </a:rPr>
              <a:t>Coming soon</a:t>
            </a:r>
            <a:endParaRPr lang="en-GB" sz="2800" dirty="0">
              <a:latin typeface="Sassoon Primary Std"/>
              <a:ea typeface="Lato"/>
              <a:cs typeface="Lato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endParaRPr lang="en-GB" sz="2800" b="1" dirty="0">
              <a:latin typeface="Sassoon Primary Std" panose="020B0503020103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endParaRPr lang="en-GB" sz="2800" b="1" u="sng" dirty="0">
              <a:latin typeface="Sassoon Primary Std" panose="020B0503020103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indent="0">
              <a:lnSpc>
                <a:spcPct val="95000"/>
              </a:lnSpc>
              <a:spcBef>
                <a:spcPts val="0"/>
              </a:spcBef>
              <a:buSzPts val="1018"/>
              <a:buNone/>
            </a:pPr>
            <a:r>
              <a:rPr lang="en-GB" sz="2800" b="1" u="sng" dirty="0">
                <a:latin typeface="Sassoon Primary Std"/>
                <a:ea typeface="Lato"/>
                <a:cs typeface="Lato"/>
              </a:rPr>
              <a:t>Maths  </a:t>
            </a:r>
            <a:br>
              <a:rPr lang="en-GB" sz="2800" dirty="0">
                <a:latin typeface="Sassoon Primary Std" panose="020B0503020103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GB" sz="2800" dirty="0">
                <a:latin typeface="Sassoon Primary Std"/>
                <a:ea typeface="Lato"/>
                <a:cs typeface="Lato"/>
              </a:rPr>
              <a:t>- </a:t>
            </a:r>
            <a:r>
              <a:rPr lang="en-GB" dirty="0">
                <a:latin typeface="Sassoon Primary Std"/>
                <a:ea typeface="Lato"/>
                <a:cs typeface="Lato"/>
              </a:rPr>
              <a:t>NCETM Mastering Number</a:t>
            </a:r>
            <a:endParaRPr lang="en-GB" sz="2800" dirty="0">
              <a:latin typeface="Sassoon Primary Std" panose="020B0503020103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>
              <a:lnSpc>
                <a:spcPct val="95000"/>
              </a:lnSpc>
              <a:spcBef>
                <a:spcPts val="0"/>
              </a:spcBef>
              <a:buSzPts val="1018"/>
              <a:buFont typeface="Calibri" panose="020B0604020202020204" pitchFamily="34" charset="0"/>
              <a:buChar char="-"/>
            </a:pPr>
            <a:r>
              <a:rPr lang="en-GB" dirty="0">
                <a:latin typeface="Sassoon Primary Std"/>
                <a:ea typeface="Lato"/>
                <a:cs typeface="Lato"/>
              </a:rPr>
              <a:t>Master the Curriculum</a:t>
            </a: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endParaRPr lang="en-GB" sz="2800" dirty="0">
              <a:latin typeface="Sassoon Primary Std" panose="020B0503020103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indent="0">
              <a:lnSpc>
                <a:spcPct val="95000"/>
              </a:lnSpc>
              <a:spcBef>
                <a:spcPts val="0"/>
              </a:spcBef>
              <a:buSzPts val="1018"/>
              <a:buNone/>
            </a:pPr>
            <a:endParaRPr lang="en-GB" dirty="0">
              <a:latin typeface="Sassoon Primary Std" panose="020B0503020103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en-GB" b="1" dirty="0">
                <a:latin typeface="Sassoon Primary Std"/>
                <a:ea typeface="Lato"/>
                <a:cs typeface="Lato"/>
              </a:rPr>
              <a:t>What are we learning each half term?</a:t>
            </a:r>
            <a:endParaRPr lang="en-GB" sz="2800" b="1" dirty="0">
              <a:latin typeface="Sassoon Primary Std"/>
              <a:ea typeface="Lato"/>
              <a:cs typeface="Lato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endParaRPr lang="en-GB" sz="2800" dirty="0">
              <a:latin typeface="Sassoon Primary Std" panose="020B0503020103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37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49B3759-3D35-470C-AAA5-648D8A795B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2045" y="1392374"/>
            <a:ext cx="1451860" cy="135549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89106EA-EA7E-49D9-81B1-B844D409E1E4}"/>
              </a:ext>
            </a:extLst>
          </p:cNvPr>
          <p:cNvSpPr txBox="1"/>
          <p:nvPr/>
        </p:nvSpPr>
        <p:spPr>
          <a:xfrm>
            <a:off x="415667" y="5796580"/>
            <a:ext cx="69674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latin typeface="Sassoon Primary Std" panose="020B0503020103030203" pitchFamily="34" charset="0"/>
              </a:rPr>
              <a:t>Please see curriculum leaflets for each class.</a:t>
            </a:r>
            <a:endParaRPr lang="en-GB" sz="2800">
              <a:latin typeface="Sassoon Primary Std" panose="020B0503020103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3145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65D92-1F53-66B4-5DC8-468D407CA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CEF108-6DE9-E206-51D7-6C2F0A5A43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C93DEC-E30D-40D5-661E-E99623D95B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406" y="1415143"/>
            <a:ext cx="5763941" cy="39614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40B3F4F-E42F-C123-2737-3DEE6C6B75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7347" y="1415143"/>
            <a:ext cx="5948828" cy="414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3841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187" y="110575"/>
            <a:ext cx="8758036" cy="827905"/>
          </a:xfrm>
        </p:spPr>
        <p:txBody>
          <a:bodyPr/>
          <a:lstStyle/>
          <a:p>
            <a:r>
              <a:rPr lang="en-US" b="1">
                <a:solidFill>
                  <a:srgbClr val="FF0000"/>
                </a:solidFill>
                <a:latin typeface="Sassoon Primary Std"/>
              </a:rPr>
              <a:t>Early Years Curriculum</a:t>
            </a:r>
            <a:endParaRPr lang="en-GB" b="1">
              <a:solidFill>
                <a:srgbClr val="FF0000"/>
              </a:solidFill>
              <a:latin typeface="Sassoon Primary Std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01582-E02A-4EC9-B5C0-C849AE0FC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976" y="970913"/>
            <a:ext cx="11184461" cy="57765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en-GB" sz="2800" b="1" u="sng">
                <a:latin typeface="Sassoon Primary Std"/>
                <a:ea typeface="Lato"/>
                <a:cs typeface="Lato"/>
              </a:rPr>
              <a:t>Teaching</a:t>
            </a:r>
          </a:p>
          <a:p>
            <a:pPr marL="0" indent="0">
              <a:lnSpc>
                <a:spcPct val="95000"/>
              </a:lnSpc>
              <a:spcBef>
                <a:spcPts val="0"/>
              </a:spcBef>
              <a:buSzPts val="1018"/>
              <a:buNone/>
            </a:pPr>
            <a:r>
              <a:rPr lang="en-GB" sz="2800">
                <a:latin typeface="Sassoon Primary Std"/>
                <a:ea typeface="Lato"/>
                <a:cs typeface="Lato"/>
              </a:rPr>
              <a:t>Targeted group times throughout the day to help us meet the curriculum expectations</a:t>
            </a: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endParaRPr lang="en-GB" sz="2800" u="sng" dirty="0">
              <a:latin typeface="Sassoon Primary Std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en-GB" sz="2800" b="1" u="sng">
                <a:latin typeface="Sassoon Primary Std"/>
                <a:ea typeface="Lato"/>
                <a:cs typeface="Lato"/>
              </a:rPr>
              <a:t>Continuous Provision</a:t>
            </a: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en-GB" sz="2800">
                <a:latin typeface="Sassoon Primary Std"/>
                <a:ea typeface="Lato"/>
                <a:cs typeface="Lato"/>
              </a:rPr>
              <a:t>Indoor and Outdoor learning environments</a:t>
            </a: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en-GB" sz="2800">
                <a:latin typeface="Sassoon Primary Std"/>
                <a:ea typeface="Lato"/>
                <a:cs typeface="Lato"/>
              </a:rPr>
              <a:t>Carefully planned resources and opportunities to continue the learning in the ‘absence of an adult’</a:t>
            </a: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endParaRPr lang="en-GB" sz="2800" b="1" u="sng" dirty="0">
              <a:latin typeface="Sassoon Primary Std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en-GB" sz="2800" b="1" u="sng">
                <a:latin typeface="Sassoon Primary Std"/>
                <a:ea typeface="Lato"/>
                <a:cs typeface="Lato"/>
              </a:rPr>
              <a:t>Enhancements</a:t>
            </a: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en-GB" sz="2800">
                <a:latin typeface="Sassoon Primary Std"/>
                <a:ea typeface="Lato"/>
                <a:cs typeface="Lato"/>
              </a:rPr>
              <a:t>Can be linked to topics, children’s interests or gaps in learning.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5180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745" y="45161"/>
            <a:ext cx="10515600" cy="988044"/>
          </a:xfrm>
        </p:spPr>
        <p:txBody>
          <a:bodyPr/>
          <a:lstStyle/>
          <a:p>
            <a:r>
              <a:rPr lang="en-US" b="1">
                <a:solidFill>
                  <a:srgbClr val="FF0000"/>
                </a:solidFill>
                <a:latin typeface="Sassoon Primary Std"/>
              </a:rPr>
              <a:t>Reception - What does our day look like?</a:t>
            </a:r>
            <a:endParaRPr lang="en-GB" b="1">
              <a:solidFill>
                <a:srgbClr val="FF0000"/>
              </a:solidFill>
              <a:latin typeface="Sassoon Primary Std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01582-E02A-4EC9-B5C0-C849AE0FC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519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>
                <a:latin typeface="Letter-join Plus 40" panose="02000505000000020003" pitchFamily="50" charset="0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210E614-92ED-37DA-453A-4F7774E0CA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2025191"/>
            <a:ext cx="10515600" cy="3865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5749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760" y="365126"/>
            <a:ext cx="10515600" cy="74178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Sassoon Primary Std"/>
              </a:rPr>
              <a:t>Expectations – what to wear/bring?</a:t>
            </a:r>
            <a:endParaRPr lang="en-GB" b="1" dirty="0">
              <a:solidFill>
                <a:srgbClr val="FF0000"/>
              </a:solidFill>
              <a:latin typeface="Sassoon Primary Std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01582-E02A-4EC9-B5C0-C849AE0FC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187" y="1106906"/>
            <a:ext cx="10515600" cy="56443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01600" indent="0">
              <a:buSzPts val="2000"/>
              <a:buNone/>
            </a:pPr>
            <a:r>
              <a:rPr lang="en-GB" sz="3200" dirty="0">
                <a:latin typeface="Sassoon Primary Std"/>
              </a:rPr>
              <a:t>Children to arrive at school on time each day </a:t>
            </a:r>
            <a:endParaRPr lang="en-US" dirty="0"/>
          </a:p>
          <a:p>
            <a:pPr marL="101600" lvl="0" indent="0" algn="ctr">
              <a:buSzPts val="2000"/>
              <a:buNone/>
            </a:pPr>
            <a:r>
              <a:rPr lang="en-GB" sz="3200" dirty="0">
                <a:latin typeface="Sassoon Primary Std"/>
              </a:rPr>
              <a:t>8.40am – 3.20pm</a:t>
            </a:r>
            <a:endParaRPr lang="en-GB" dirty="0">
              <a:ea typeface="Calibri" panose="020F0502020204030204"/>
              <a:cs typeface="Calibri" panose="020F0502020204030204"/>
            </a:endParaRPr>
          </a:p>
          <a:p>
            <a:pPr marL="101600" indent="0">
              <a:buSzPts val="2000"/>
              <a:buNone/>
            </a:pPr>
            <a:r>
              <a:rPr lang="en-GB" sz="3200" dirty="0">
                <a:latin typeface="Sassoon Primary Std"/>
              </a:rPr>
              <a:t>Children to come to school in correct school uniform.</a:t>
            </a:r>
            <a:endParaRPr lang="en-GB" dirty="0"/>
          </a:p>
          <a:p>
            <a:pPr marL="101600" lvl="0" indent="0">
              <a:buSzPts val="2000"/>
              <a:buNone/>
            </a:pPr>
            <a:r>
              <a:rPr lang="en-GB" sz="3200" dirty="0">
                <a:latin typeface="Sassoon Primary Std"/>
              </a:rPr>
              <a:t>Sensible, black school shoes, please no trainers</a:t>
            </a:r>
          </a:p>
          <a:p>
            <a:pPr marL="101600" lvl="0" indent="0">
              <a:buSzPts val="2000"/>
              <a:buNone/>
            </a:pPr>
            <a:r>
              <a:rPr lang="en-GB" sz="3200" b="1" dirty="0">
                <a:latin typeface="Sassoon Primary Std"/>
              </a:rPr>
              <a:t>Small stud earrings </a:t>
            </a:r>
          </a:p>
          <a:p>
            <a:pPr marL="101600" lvl="0" indent="0">
              <a:buSzPts val="2000"/>
              <a:buNone/>
            </a:pPr>
            <a:r>
              <a:rPr lang="en-GB" sz="3200" dirty="0">
                <a:latin typeface="Sassoon Primary Std"/>
              </a:rPr>
              <a:t>Children to have their </a:t>
            </a:r>
            <a:r>
              <a:rPr lang="en-GB" sz="3200" b="1" dirty="0">
                <a:latin typeface="Sassoon Primary Std"/>
              </a:rPr>
              <a:t>school bag </a:t>
            </a:r>
            <a:r>
              <a:rPr lang="en-GB" sz="3200" dirty="0">
                <a:latin typeface="Sassoon Primary Std"/>
              </a:rPr>
              <a:t>every day.</a:t>
            </a:r>
          </a:p>
          <a:p>
            <a:pPr marL="101600" lvl="0" indent="0">
              <a:buSzPts val="2000"/>
              <a:buNone/>
            </a:pPr>
            <a:r>
              <a:rPr lang="en-GB" sz="3200" dirty="0">
                <a:latin typeface="Sassoon Primary Std"/>
              </a:rPr>
              <a:t>Wellies or a puddle suit </a:t>
            </a:r>
          </a:p>
          <a:p>
            <a:pPr marL="101600" lvl="0" indent="0">
              <a:buSzPts val="2000"/>
              <a:buNone/>
            </a:pPr>
            <a:endParaRPr lang="en-GB" sz="3200" dirty="0">
              <a:latin typeface="Sassoon Primary Std"/>
            </a:endParaRPr>
          </a:p>
          <a:p>
            <a:pPr>
              <a:buFont typeface="Arial,Sans-Serif"/>
              <a:buChar char="•"/>
            </a:pPr>
            <a:r>
              <a:rPr lang="en-US" b="1" dirty="0">
                <a:latin typeface="Calibri Light"/>
                <a:ea typeface="Calibri Light"/>
                <a:cs typeface="Calibri Light"/>
              </a:rPr>
              <a:t>Spare Uniform:</a:t>
            </a:r>
            <a:r>
              <a:rPr lang="en-US" dirty="0">
                <a:latin typeface="Calibri Light"/>
                <a:ea typeface="Calibri Light"/>
                <a:cs typeface="Calibri Light"/>
              </a:rPr>
              <a:t> Please pack spare underwear and uniform in your child's school bag.</a:t>
            </a:r>
          </a:p>
          <a:p>
            <a:pPr>
              <a:buFont typeface="Arial,Sans-Serif"/>
              <a:buChar char="•"/>
            </a:pPr>
            <a:endParaRPr lang="en-US" sz="1100" dirty="0">
              <a:latin typeface="Calibri Light"/>
              <a:ea typeface="Calibri Light"/>
              <a:cs typeface="Calibri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9883" y="695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7422" y="1365321"/>
            <a:ext cx="1434249" cy="4302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0C624C6-0423-48DE-A5E3-8C7D310CC42D}"/>
              </a:ext>
            </a:extLst>
          </p:cNvPr>
          <p:cNvSpPr txBox="1"/>
          <p:nvPr/>
        </p:nvSpPr>
        <p:spPr>
          <a:xfrm>
            <a:off x="8149613" y="4238445"/>
            <a:ext cx="3721100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u="sng">
                <a:latin typeface="Letter-join Plus 40" panose="02000505000000020003" pitchFamily="50" charset="0"/>
              </a:rPr>
              <a:t>NAME IT OR RISK LOSING IT! </a:t>
            </a:r>
          </a:p>
          <a:p>
            <a:r>
              <a:rPr lang="en-US">
                <a:latin typeface="Letter-join Plus 40" panose="02000505000000020003" pitchFamily="50" charset="0"/>
              </a:rPr>
              <a:t>We will always endeavor to find lost items but this is much simpler if items are named. </a:t>
            </a:r>
            <a:endParaRPr lang="en-GB">
              <a:latin typeface="Letter-join Plus 40" panose="0200050500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0885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E455D-69AB-47C3-9D2B-947102720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0000"/>
                </a:solidFill>
                <a:latin typeface="Sassoon Primary Std"/>
                <a:cs typeface="Leelawadee UI Semilight"/>
              </a:rPr>
              <a:t>Reception Baseline Assessme</a:t>
            </a:r>
            <a:r>
              <a:rPr lang="en-US">
                <a:solidFill>
                  <a:srgbClr val="FF0000"/>
                </a:solidFill>
                <a:latin typeface="Letter-join Plus 40" panose="02000505000000020003"/>
                <a:cs typeface="Leelawadee UI Semilight"/>
              </a:rPr>
              <a:t>nt</a:t>
            </a:r>
            <a:endParaRPr lang="en-GB">
              <a:solidFill>
                <a:srgbClr val="FF0000"/>
              </a:solidFill>
              <a:latin typeface="Letter-join Plus 40" panose="02000505000000020003"/>
              <a:cs typeface="Leelawadee UI Semi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657EB9-F4A4-46F2-A3CF-F401BA3D1E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Sassoon Primary Std"/>
              </a:rPr>
              <a:t>Statutory government assessment for </a:t>
            </a:r>
            <a:r>
              <a:rPr lang="en-US" b="1" dirty="0">
                <a:latin typeface="Sassoon Primary Std"/>
              </a:rPr>
              <a:t>Reception aged pupils</a:t>
            </a:r>
          </a:p>
          <a:p>
            <a:r>
              <a:rPr lang="en-US" dirty="0">
                <a:latin typeface="Sassoon Primary Std"/>
              </a:rPr>
              <a:t>provides the starting point for a progress measure that will help parents understand how well schools support their pupils to progress between reception and year 6. </a:t>
            </a:r>
          </a:p>
          <a:p>
            <a:r>
              <a:rPr lang="en-US" dirty="0">
                <a:latin typeface="Sassoon Primary Std"/>
              </a:rPr>
              <a:t>Short, interactive, practical assessment of your child’s early literacy, communication, language and mathematics skills </a:t>
            </a:r>
          </a:p>
          <a:p>
            <a:endParaRPr lang="en-US" dirty="0">
              <a:latin typeface="Sassoon Primary Std"/>
            </a:endParaRPr>
          </a:p>
          <a:p>
            <a:r>
              <a:rPr lang="en-US" dirty="0">
                <a:latin typeface="Sassoon Primary Std"/>
              </a:rPr>
              <a:t>Please see handouts.</a:t>
            </a:r>
            <a:endParaRPr lang="en-GB" dirty="0">
              <a:latin typeface="Sassoon Primary Std"/>
            </a:endParaRPr>
          </a:p>
        </p:txBody>
      </p:sp>
    </p:spTree>
    <p:extLst>
      <p:ext uri="{BB962C8B-B14F-4D97-AF65-F5344CB8AC3E}">
        <p14:creationId xmlns:p14="http://schemas.microsoft.com/office/powerpoint/2010/main" val="41247558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DF4A0-A847-E202-0B0D-E6533B8C2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2D308-0C5E-6A6F-5626-3FFBB2DE6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329" y="284925"/>
            <a:ext cx="10515600" cy="860482"/>
          </a:xfrm>
        </p:spPr>
        <p:txBody>
          <a:bodyPr/>
          <a:lstStyle/>
          <a:p>
            <a:r>
              <a:rPr lang="en-US" b="1">
                <a:solidFill>
                  <a:srgbClr val="FF0000"/>
                </a:solidFill>
                <a:latin typeface="Letter-join Plus 40" panose="02000505000000020003" pitchFamily="50" charset="0"/>
              </a:rPr>
              <a:t>How can you support your child’s learning?</a:t>
            </a:r>
            <a:endParaRPr lang="en-GB" b="1" dirty="0">
              <a:solidFill>
                <a:srgbClr val="FF0000"/>
              </a:solidFill>
              <a:latin typeface="Letter-join Plus 40" panose="02000505000000020003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D6D361-8831-CD63-C29B-5921315790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314" y="1476551"/>
            <a:ext cx="10515600" cy="507825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 dirty="0">
                <a:latin typeface="Calibri Light"/>
                <a:ea typeface="Calibri Light"/>
                <a:cs typeface="Segoe UI"/>
              </a:rPr>
              <a:t>Reception </a:t>
            </a:r>
            <a:endParaRPr lang="en-US" dirty="0">
              <a:latin typeface="Calibri Light"/>
              <a:ea typeface="Calibri Light"/>
              <a:cs typeface="Segoe UI"/>
            </a:endParaRPr>
          </a:p>
          <a:p>
            <a:pPr>
              <a:buFont typeface="Arial"/>
              <a:buChar char="•"/>
            </a:pPr>
            <a:r>
              <a:rPr lang="en-US" b="1" dirty="0">
                <a:latin typeface="Calibri Light"/>
                <a:ea typeface="Calibri Light"/>
                <a:cs typeface="Arial"/>
              </a:rPr>
              <a:t>Read </a:t>
            </a:r>
            <a:r>
              <a:rPr lang="en-US" dirty="0">
                <a:latin typeface="Calibri Light"/>
                <a:ea typeface="Calibri Light"/>
                <a:cs typeface="Arial"/>
              </a:rPr>
              <a:t>with your child every day and sign their reading record. Children will bring home their phonics book and a reading for pleasure book </a:t>
            </a:r>
          </a:p>
          <a:p>
            <a:pPr>
              <a:buFont typeface="Arial"/>
              <a:buChar char="•"/>
            </a:pPr>
            <a:r>
              <a:rPr lang="en-US" b="1" dirty="0">
                <a:latin typeface="Calibri Light"/>
                <a:ea typeface="Calibri Light"/>
                <a:cs typeface="Arial"/>
              </a:rPr>
              <a:t>Homework</a:t>
            </a:r>
            <a:r>
              <a:rPr lang="en-US" dirty="0">
                <a:latin typeface="Calibri Light"/>
                <a:ea typeface="Calibri Light"/>
                <a:cs typeface="Arial"/>
              </a:rPr>
              <a:t> will be handed out each Friday and should be returned to school each Wednesday - Support children to look over phonics review sheets - </a:t>
            </a:r>
          </a:p>
          <a:p>
            <a:pPr>
              <a:buFont typeface="Arial"/>
            </a:pPr>
            <a:r>
              <a:rPr lang="en-US" b="1" dirty="0">
                <a:latin typeface="Calibri Light"/>
                <a:ea typeface="+mn-lt"/>
                <a:cs typeface="+mn-lt"/>
              </a:rPr>
              <a:t>Independence</a:t>
            </a:r>
            <a:r>
              <a:rPr lang="en-US" dirty="0">
                <a:latin typeface="Calibri Light"/>
                <a:ea typeface="+mn-lt"/>
                <a:cs typeface="+mn-lt"/>
              </a:rPr>
              <a:t> – Help your child to </a:t>
            </a:r>
            <a:r>
              <a:rPr lang="en-US" dirty="0" err="1">
                <a:latin typeface="Calibri Light"/>
                <a:ea typeface="+mn-lt"/>
                <a:cs typeface="+mn-lt"/>
              </a:rPr>
              <a:t>practise</a:t>
            </a:r>
            <a:r>
              <a:rPr lang="en-US" dirty="0">
                <a:latin typeface="Calibri Light"/>
                <a:ea typeface="+mn-lt"/>
                <a:cs typeface="+mn-lt"/>
              </a:rPr>
              <a:t> self-help skills – zipping up coats, putting on and taking off shoes, removing uniform and putting on PE kit. </a:t>
            </a:r>
            <a:endParaRPr lang="en-US" dirty="0">
              <a:latin typeface="Calibri Light"/>
              <a:ea typeface="Calibri Light"/>
              <a:cs typeface="Arial"/>
            </a:endParaRPr>
          </a:p>
          <a:p>
            <a:r>
              <a:rPr lang="en-US" dirty="0">
                <a:latin typeface="Calibri Light"/>
                <a:ea typeface="Calibri Light"/>
                <a:cs typeface="Calibri Light"/>
              </a:rPr>
              <a:t>Keep an eye on </a:t>
            </a:r>
            <a:r>
              <a:rPr lang="en-US" b="1" dirty="0">
                <a:latin typeface="Calibri Light"/>
                <a:ea typeface="Calibri Light"/>
                <a:cs typeface="Calibri Light"/>
              </a:rPr>
              <a:t>‘</a:t>
            </a:r>
            <a:r>
              <a:rPr lang="en-US" b="1" dirty="0" err="1">
                <a:latin typeface="Calibri Light"/>
                <a:ea typeface="Calibri Light"/>
                <a:cs typeface="Calibri Light"/>
              </a:rPr>
              <a:t>instagram</a:t>
            </a:r>
            <a:r>
              <a:rPr lang="en-US" b="1" dirty="0">
                <a:latin typeface="Calibri Light"/>
                <a:ea typeface="Calibri Light"/>
                <a:cs typeface="Calibri Light"/>
              </a:rPr>
              <a:t>’</a:t>
            </a:r>
            <a:r>
              <a:rPr lang="en-US" dirty="0">
                <a:latin typeface="Calibri Light"/>
                <a:ea typeface="Calibri Light"/>
                <a:cs typeface="Calibri Light"/>
              </a:rPr>
              <a:t> and </a:t>
            </a:r>
            <a:r>
              <a:rPr lang="en-US" b="1" dirty="0">
                <a:latin typeface="Calibri Light"/>
                <a:ea typeface="Calibri Light"/>
                <a:cs typeface="Calibri Light"/>
              </a:rPr>
              <a:t>Seesaw</a:t>
            </a:r>
            <a:r>
              <a:rPr lang="en-US" dirty="0">
                <a:latin typeface="Calibri Light"/>
                <a:ea typeface="Calibri Light"/>
                <a:cs typeface="Calibri Light"/>
              </a:rPr>
              <a:t> for photographs to show you what we have been learning</a:t>
            </a:r>
          </a:p>
          <a:p>
            <a:pPr marL="0" indent="0">
              <a:buNone/>
            </a:pPr>
            <a:endParaRPr lang="en-US" sz="4000" b="1" dirty="0">
              <a:latin typeface="Sassoon Primary Std" panose="020B0503020103030203" pitchFamily="34" charset="0"/>
            </a:endParaRPr>
          </a:p>
          <a:p>
            <a:pPr>
              <a:buFont typeface="Arial"/>
              <a:buChar char="•"/>
            </a:pPr>
            <a:endParaRPr lang="en-US" sz="4400" dirty="0">
              <a:latin typeface="Calibri Light"/>
              <a:ea typeface="Calibri Light"/>
              <a:cs typeface="Calibri Light"/>
            </a:endParaRPr>
          </a:p>
          <a:p>
            <a:pPr>
              <a:buFont typeface="Arial"/>
              <a:buChar char="•"/>
            </a:pPr>
            <a:endParaRPr lang="en-US" sz="4400" dirty="0">
              <a:latin typeface="Calibri Light"/>
              <a:ea typeface="Calibri Light"/>
              <a:cs typeface="Calibri Light"/>
            </a:endParaRPr>
          </a:p>
          <a:p>
            <a:pPr marL="0" indent="0">
              <a:buNone/>
            </a:pPr>
            <a:endParaRPr lang="en-US" sz="4000" b="1" dirty="0">
              <a:latin typeface="Sassoon Primary Std"/>
            </a:endParaRPr>
          </a:p>
          <a:p>
            <a:endParaRPr lang="en-US" sz="4000" dirty="0">
              <a:latin typeface="Sassoon Primary Std" panose="020B0503020103030203" pitchFamily="34" charset="0"/>
            </a:endParaRPr>
          </a:p>
          <a:p>
            <a:pPr marL="0" indent="0">
              <a:buNone/>
            </a:pPr>
            <a:endParaRPr lang="en-US" sz="4000" dirty="0">
              <a:latin typeface="Sassoon Primary Std" panose="020B0503020103030203" pitchFamily="34" charset="0"/>
            </a:endParaRPr>
          </a:p>
          <a:p>
            <a:endParaRPr lang="en-US" sz="4000" dirty="0">
              <a:latin typeface="Sassoon Primary Std" panose="020B050302010303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D7ACF1-8A39-774D-DC4D-51C4A6E87D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934FE6-6653-5583-A54F-B7A8490297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3126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FF0000"/>
                </a:solidFill>
                <a:latin typeface="Letter-join Plus 40" panose="02000505000000020003" pitchFamily="50" charset="0"/>
              </a:rPr>
              <a:t>Finally – a big ‘Thank You’! </a:t>
            </a:r>
            <a:endParaRPr lang="en-GB" b="1">
              <a:solidFill>
                <a:srgbClr val="FF0000"/>
              </a:solidFill>
              <a:latin typeface="Letter-join Plus 40" panose="02000505000000020003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01582-E02A-4EC9-B5C0-C849AE0FC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5191"/>
            <a:ext cx="10515600" cy="4351338"/>
          </a:xfrm>
        </p:spPr>
        <p:txBody>
          <a:bodyPr>
            <a:normAutofit/>
          </a:bodyPr>
          <a:lstStyle/>
          <a:p>
            <a:r>
              <a:rPr lang="en-US" sz="4000">
                <a:latin typeface="Sassoon Primary Std" panose="020B0503020103030203" pitchFamily="34" charset="0"/>
              </a:rPr>
              <a:t>Thank you for making a positive start to the year and for adapting to the changes that we are trying to implement around school. </a:t>
            </a:r>
          </a:p>
          <a:p>
            <a:r>
              <a:rPr lang="en-US" sz="4000">
                <a:latin typeface="Sassoon Primary Std" panose="020B0503020103030203" pitchFamily="34" charset="0"/>
              </a:rPr>
              <a:t>With your support, we hope to make the EYFS years memorable and successful for all of our wonderful children! </a:t>
            </a:r>
          </a:p>
          <a:p>
            <a:pPr marL="0" indent="0" algn="ctr">
              <a:buNone/>
            </a:pPr>
            <a:r>
              <a:rPr lang="en-US" sz="4000" b="1">
                <a:latin typeface="Letter-join Plus 40" panose="02000505000000020003" pitchFamily="50" charset="0"/>
              </a:rPr>
              <a:t>Any questions?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0686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7AAAA4105186244836CBC31B597A6EF" ma:contentTypeVersion="13" ma:contentTypeDescription="Create a new document." ma:contentTypeScope="" ma:versionID="661a9b28d0490496f045a6bfed915137">
  <xsd:schema xmlns:xsd="http://www.w3.org/2001/XMLSchema" xmlns:xs="http://www.w3.org/2001/XMLSchema" xmlns:p="http://schemas.microsoft.com/office/2006/metadata/properties" xmlns:ns2="4ece6837-20c2-40a6-8ccf-e321e7561e2b" xmlns:ns3="c1e78f93-31a5-4d22-b859-6f6819481f12" targetNamespace="http://schemas.microsoft.com/office/2006/metadata/properties" ma:root="true" ma:fieldsID="0be619275910aa1fb59d4d2ae31ae8d9" ns2:_="" ns3:_="">
    <xsd:import namespace="4ece6837-20c2-40a6-8ccf-e321e7561e2b"/>
    <xsd:import namespace="c1e78f93-31a5-4d22-b859-6f6819481f1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ce6837-20c2-40a6-8ccf-e321e7561e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afa18ab8-b750-47d2-b69f-e8fa8b7cc4b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e78f93-31a5-4d22-b859-6f6819481f12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3fd9927b-1758-41f7-8579-fdca2fdcfa68}" ma:internalName="TaxCatchAll" ma:showField="CatchAllData" ma:web="c1e78f93-31a5-4d22-b859-6f6819481f1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ece6837-20c2-40a6-8ccf-e321e7561e2b">
      <Terms xmlns="http://schemas.microsoft.com/office/infopath/2007/PartnerControls"/>
    </lcf76f155ced4ddcb4097134ff3c332f>
    <TaxCatchAll xmlns="c1e78f93-31a5-4d22-b859-6f6819481f12" xsi:nil="true"/>
  </documentManagement>
</p:properties>
</file>

<file path=customXml/itemProps1.xml><?xml version="1.0" encoding="utf-8"?>
<ds:datastoreItem xmlns:ds="http://schemas.openxmlformats.org/officeDocument/2006/customXml" ds:itemID="{A868737D-8060-4BE5-9D9F-E43F11745FF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F621861-0C3B-4FCF-8495-8775A175AFF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ece6837-20c2-40a6-8ccf-e321e7561e2b"/>
    <ds:schemaRef ds:uri="c1e78f93-31a5-4d22-b859-6f6819481f1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7E4BF9B-414F-44C3-BB57-40F39C88612A}">
  <ds:schemaRefs>
    <ds:schemaRef ds:uri="http://schemas.microsoft.com/office/infopath/2007/PartnerControls"/>
    <ds:schemaRef ds:uri="4ece6837-20c2-40a6-8ccf-e321e7561e2b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2006/metadata/properties"/>
    <ds:schemaRef ds:uri="c1e78f93-31a5-4d22-b859-6f6819481f12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842</Words>
  <Application>Microsoft Office PowerPoint</Application>
  <PresentationFormat>Widescreen</PresentationFormat>
  <Paragraphs>104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Arial,Sans-Serif</vt:lpstr>
      <vt:lpstr>Calibri</vt:lpstr>
      <vt:lpstr>Calibri Light</vt:lpstr>
      <vt:lpstr>Letter-join Plus 40</vt:lpstr>
      <vt:lpstr>Letter-join Print Plus 1</vt:lpstr>
      <vt:lpstr>Sassoon Primary Std</vt:lpstr>
      <vt:lpstr>Office Theme</vt:lpstr>
      <vt:lpstr>EYFS Reception  September 2026  </vt:lpstr>
      <vt:lpstr>PowerPoint Presentation</vt:lpstr>
      <vt:lpstr>Staff Introductions</vt:lpstr>
      <vt:lpstr>How do we get information to/from the school?</vt:lpstr>
      <vt:lpstr>Who to speak to if you have any questions  or concerns…</vt:lpstr>
      <vt:lpstr>Attendance and punctuality…</vt:lpstr>
      <vt:lpstr>Attendance and punctuality…</vt:lpstr>
      <vt:lpstr>Expectations – behaviour</vt:lpstr>
      <vt:lpstr>Early Years Curriculum</vt:lpstr>
      <vt:lpstr>Early Years Curriculum</vt:lpstr>
      <vt:lpstr>PowerPoint Presentation</vt:lpstr>
      <vt:lpstr>Early Years Curriculum</vt:lpstr>
      <vt:lpstr>Reception - What does our day look like?</vt:lpstr>
      <vt:lpstr>Expectations – what to wear/bring?</vt:lpstr>
      <vt:lpstr>Reception Baseline Assessment</vt:lpstr>
      <vt:lpstr>How can you support your child’s learning?</vt:lpstr>
      <vt:lpstr>Finally – a big ‘Thank You’!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6 September 2024  Miss Deighan, Mrs Ryan and Miss Saxon</dc:title>
  <dc:creator>Leah Deighan</dc:creator>
  <cp:lastModifiedBy>Mrs A O'Dwyer (MGFR)</cp:lastModifiedBy>
  <cp:revision>495</cp:revision>
  <dcterms:created xsi:type="dcterms:W3CDTF">2024-08-21T16:59:49Z</dcterms:created>
  <dcterms:modified xsi:type="dcterms:W3CDTF">2026-09-21T15:43:28Z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0x01010017AAAA4105186244836CBC31B597A6EF</vt:lpwstr>
  </property>
  <property fmtid="{D5CDD505-2E9C-101B-9397-08002B2CF9AE}" pid="3" name="MediaServiceImageTags">
    <vt:lpwstr/>
  </property>
</Properties>
</file>