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69" r:id="rId7"/>
    <p:sldId id="258" r:id="rId8"/>
    <p:sldId id="259" r:id="rId9"/>
    <p:sldId id="260" r:id="rId10"/>
    <p:sldId id="261" r:id="rId11"/>
    <p:sldId id="262" r:id="rId12"/>
    <p:sldId id="263" r:id="rId13"/>
    <p:sldId id="265" r:id="rId14"/>
    <p:sldId id="266"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5030D5-88AF-4B0E-8345-EF8AE03EF534}" v="7" dt="2025-09-16T15:01:15.990"/>
    <p1510:client id="{8BE23967-D7DF-4EA8-8BDA-96F987C3656D}" v="3" dt="2025-09-16T13:54:37.429"/>
    <p1510:client id="{A4ED9D40-2624-436C-876A-0BAC50E2C727}" v="2" dt="2025-09-16T13:55:08.746"/>
    <p1510:client id="{AFA39949-A75F-4309-B057-A49EDCAF099F}" v="17" dt="2025-09-15T17:36:32.9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3570510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167471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2140627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4D579C-AE64-4C61-A33C-202C1099EEAF}"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385287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4D579C-AE64-4C61-A33C-202C1099EEAF}"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196257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894D579C-AE64-4C61-A33C-202C1099EEAF}"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2441669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4D579C-AE64-4C61-A33C-202C1099EEAF}"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1275569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4D579C-AE64-4C61-A33C-202C1099EEAF}"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3648243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4D579C-AE64-4C61-A33C-202C1099EEAF}"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1637576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2863066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614202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1102924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94164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3362308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2111257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4D579C-AE64-4C61-A33C-202C1099EEAF}"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F5B51E-11C1-42E5-8A56-EA223EC3D657}" type="slidenum">
              <a:rPr lang="en-GB" smtClean="0"/>
              <a:t>‹#›</a:t>
            </a:fld>
            <a:endParaRPr lang="en-GB"/>
          </a:p>
        </p:txBody>
      </p:sp>
    </p:spTree>
    <p:extLst>
      <p:ext uri="{BB962C8B-B14F-4D97-AF65-F5344CB8AC3E}">
        <p14:creationId xmlns:p14="http://schemas.microsoft.com/office/powerpoint/2010/main" val="454220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94D579C-AE64-4C61-A33C-202C1099EEAF}" type="datetimeFigureOut">
              <a:rPr lang="en-GB" smtClean="0"/>
              <a:t>15/09/2026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3F5B51E-11C1-42E5-8A56-EA223EC3D657}" type="slidenum">
              <a:rPr lang="en-GB" smtClean="0"/>
              <a:t>‹#›</a:t>
            </a:fld>
            <a:endParaRPr lang="en-GB"/>
          </a:p>
        </p:txBody>
      </p:sp>
    </p:spTree>
    <p:extLst>
      <p:ext uri="{BB962C8B-B14F-4D97-AF65-F5344CB8AC3E}">
        <p14:creationId xmlns:p14="http://schemas.microsoft.com/office/powerpoint/2010/main" val="17655661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666B69-AFD9-49CE-BE34-1B7BC80FB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806" y="898852"/>
            <a:ext cx="3343417" cy="3341453"/>
          </a:xfrm>
          <a:prstGeom prst="rect">
            <a:avLst/>
          </a:prstGeom>
        </p:spPr>
      </p:pic>
      <p:sp>
        <p:nvSpPr>
          <p:cNvPr id="6" name="Title 5">
            <a:extLst>
              <a:ext uri="{FF2B5EF4-FFF2-40B4-BE49-F238E27FC236}">
                <a16:creationId xmlns:a16="http://schemas.microsoft.com/office/drawing/2014/main" id="{FDC014D5-DF02-4F71-9564-9CBA94BD05B6}"/>
              </a:ext>
            </a:extLst>
          </p:cNvPr>
          <p:cNvSpPr>
            <a:spLocks noGrp="1"/>
          </p:cNvSpPr>
          <p:nvPr>
            <p:ph type="ctrTitle"/>
          </p:nvPr>
        </p:nvSpPr>
        <p:spPr>
          <a:xfrm>
            <a:off x="3442824" y="1089706"/>
            <a:ext cx="7780348" cy="4247496"/>
          </a:xfrm>
        </p:spPr>
        <p:txBody>
          <a:bodyPr/>
          <a:lstStyle/>
          <a:p>
            <a:r>
              <a:rPr lang="en-US" b="1" dirty="0">
                <a:solidFill>
                  <a:schemeClr val="tx1"/>
                </a:solidFill>
                <a:latin typeface="Letter-join Plus 40" panose="02000505000000020003" pitchFamily="50" charset="0"/>
              </a:rPr>
              <a:t>Year 1 Welcome Meeting </a:t>
            </a:r>
            <a:br>
              <a:rPr lang="en-US" b="1" dirty="0">
                <a:solidFill>
                  <a:schemeClr val="tx1"/>
                </a:solidFill>
                <a:latin typeface="Letter-join Plus 40" panose="02000505000000020003" pitchFamily="50" charset="0"/>
              </a:rPr>
            </a:br>
            <a:r>
              <a:rPr lang="en-US" b="1" dirty="0">
                <a:solidFill>
                  <a:schemeClr val="tx1"/>
                </a:solidFill>
                <a:latin typeface="Letter-join Plus 40" panose="02000505000000020003" pitchFamily="50" charset="0"/>
              </a:rPr>
              <a:t>16</a:t>
            </a:r>
            <a:r>
              <a:rPr lang="en-US" b="1" baseline="30000" dirty="0">
                <a:solidFill>
                  <a:schemeClr val="tx1"/>
                </a:solidFill>
                <a:latin typeface="Letter-join Plus 40" panose="02000505000000020003" pitchFamily="50" charset="0"/>
              </a:rPr>
              <a:t>th</a:t>
            </a:r>
            <a:r>
              <a:rPr lang="en-US" b="1" dirty="0">
                <a:solidFill>
                  <a:schemeClr val="tx1"/>
                </a:solidFill>
                <a:latin typeface="Letter-join Plus 40" panose="02000505000000020003" pitchFamily="50" charset="0"/>
              </a:rPr>
              <a:t> September 2026</a:t>
            </a:r>
            <a:br>
              <a:rPr lang="en-US" b="1" dirty="0">
                <a:latin typeface="Letter-join Plus 40" panose="02000505000000020003" pitchFamily="50" charset="0"/>
              </a:rPr>
            </a:br>
            <a:br>
              <a:rPr lang="en-US" b="1" dirty="0">
                <a:latin typeface="Letter-join Plus 40" panose="02000505000000020003" pitchFamily="50" charset="0"/>
              </a:rPr>
            </a:br>
            <a:endParaRPr lang="en-GB" b="1" dirty="0">
              <a:latin typeface="Letter-join Plus 40" panose="02000505000000020003" pitchFamily="50" charset="0"/>
            </a:endParaRPr>
          </a:p>
        </p:txBody>
      </p:sp>
      <p:pic>
        <p:nvPicPr>
          <p:cNvPr id="9" name="Picture 8">
            <a:extLst>
              <a:ext uri="{FF2B5EF4-FFF2-40B4-BE49-F238E27FC236}">
                <a16:creationId xmlns:a16="http://schemas.microsoft.com/office/drawing/2014/main" id="{889EE2A3-8F27-4841-939B-47AB840E66ED}"/>
              </a:ext>
            </a:extLst>
          </p:cNvPr>
          <p:cNvPicPr>
            <a:picLocks noChangeAspect="1"/>
          </p:cNvPicPr>
          <p:nvPr/>
        </p:nvPicPr>
        <p:blipFill>
          <a:blip r:embed="rId3"/>
          <a:stretch>
            <a:fillRect/>
          </a:stretch>
        </p:blipFill>
        <p:spPr>
          <a:xfrm>
            <a:off x="742279" y="4524671"/>
            <a:ext cx="3124471" cy="937341"/>
          </a:xfrm>
          <a:prstGeom prst="rect">
            <a:avLst/>
          </a:prstGeom>
        </p:spPr>
      </p:pic>
    </p:spTree>
    <p:extLst>
      <p:ext uri="{BB962C8B-B14F-4D97-AF65-F5344CB8AC3E}">
        <p14:creationId xmlns:p14="http://schemas.microsoft.com/office/powerpoint/2010/main" val="134781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normAutofit/>
          </a:bodyPr>
          <a:lstStyle/>
          <a:p>
            <a:r>
              <a:rPr lang="en-US" sz="4400" b="1" dirty="0">
                <a:latin typeface="Letter-join Plus 40" panose="02000505000000020003" pitchFamily="50" charset="0"/>
              </a:rPr>
              <a:t>Staff Introductions</a:t>
            </a:r>
            <a:endParaRPr lang="en-GB" sz="4400" b="1" dirty="0">
              <a:latin typeface="Letter-join Plus 40" panose="02000505000000020003" pitchFamily="50" charset="0"/>
            </a:endParaRPr>
          </a:p>
        </p:txBody>
      </p:sp>
      <p:sp>
        <p:nvSpPr>
          <p:cNvPr id="3" name="Content Placeholder 2">
            <a:extLst>
              <a:ext uri="{FF2B5EF4-FFF2-40B4-BE49-F238E27FC236}">
                <a16:creationId xmlns:a16="http://schemas.microsoft.com/office/drawing/2014/main" id="{41401582-E02A-4EC9-B5C0-C849AE0FC49B}"/>
              </a:ext>
            </a:extLst>
          </p:cNvPr>
          <p:cNvSpPr>
            <a:spLocks noGrp="1"/>
          </p:cNvSpPr>
          <p:nvPr>
            <p:ph idx="1"/>
          </p:nvPr>
        </p:nvSpPr>
        <p:spPr/>
        <p:txBody>
          <a:bodyPr>
            <a:normAutofit/>
          </a:bodyPr>
          <a:lstStyle/>
          <a:p>
            <a:pPr marL="0" indent="0">
              <a:buNone/>
            </a:pPr>
            <a:r>
              <a:rPr lang="en-US" sz="3600" b="1" dirty="0">
                <a:latin typeface="Letter-join Plus 40" panose="02000505000000020003" pitchFamily="50" charset="0"/>
              </a:rPr>
              <a:t>Miss Bowcock </a:t>
            </a:r>
            <a:r>
              <a:rPr lang="en-US" sz="3600" dirty="0">
                <a:latin typeface="Letter-join Plus 40" panose="02000505000000020003" pitchFamily="50" charset="0"/>
              </a:rPr>
              <a:t>will be Year 1’s class teacher. </a:t>
            </a:r>
          </a:p>
          <a:p>
            <a:pPr marL="0" indent="0">
              <a:buNone/>
            </a:pPr>
            <a:endParaRPr lang="en-US" sz="3600" b="1" dirty="0">
              <a:latin typeface="Letter-join Plus 40" panose="02000505000000020003" pitchFamily="50" charset="0"/>
            </a:endParaRPr>
          </a:p>
          <a:p>
            <a:pPr marL="0" indent="0">
              <a:buNone/>
            </a:pPr>
            <a:r>
              <a:rPr lang="en-US" sz="3600" b="1" dirty="0">
                <a:latin typeface="Letter-join Plus 40" panose="02000505000000020003" pitchFamily="50" charset="0"/>
              </a:rPr>
              <a:t>Miss Broderick </a:t>
            </a:r>
            <a:r>
              <a:rPr lang="en-US" sz="3600" dirty="0">
                <a:latin typeface="Letter-join Plus 40" panose="02000505000000020003" pitchFamily="50" charset="0"/>
              </a:rPr>
              <a:t>will in in class when Miss Bowcock is on planning time. </a:t>
            </a:r>
            <a:endParaRPr lang="en-GB" sz="3600" dirty="0">
              <a:latin typeface="Letter-join Plus 40" panose="02000505000000020003" pitchFamily="50" charset="0"/>
            </a:endParaRP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7774" y="121349"/>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355312" y="1377420"/>
            <a:ext cx="1434249" cy="430275"/>
          </a:xfrm>
          <a:prstGeom prst="rect">
            <a:avLst/>
          </a:prstGeom>
        </p:spPr>
      </p:pic>
    </p:spTree>
    <p:extLst>
      <p:ext uri="{BB962C8B-B14F-4D97-AF65-F5344CB8AC3E}">
        <p14:creationId xmlns:p14="http://schemas.microsoft.com/office/powerpoint/2010/main" val="4113856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DD2747-59C0-0030-092C-4ED0D049B3EB}"/>
              </a:ext>
            </a:extLst>
          </p:cNvPr>
          <p:cNvPicPr>
            <a:picLocks noChangeAspect="1"/>
          </p:cNvPicPr>
          <p:nvPr/>
        </p:nvPicPr>
        <p:blipFill>
          <a:blip r:embed="rId2"/>
          <a:stretch>
            <a:fillRect/>
          </a:stretch>
        </p:blipFill>
        <p:spPr>
          <a:xfrm>
            <a:off x="924474" y="2131763"/>
            <a:ext cx="4903130" cy="2113666"/>
          </a:xfrm>
          <a:prstGeom prst="rect">
            <a:avLst/>
          </a:prstGeom>
        </p:spPr>
      </p:pic>
      <p:pic>
        <p:nvPicPr>
          <p:cNvPr id="7" name="Picture 6">
            <a:extLst>
              <a:ext uri="{FF2B5EF4-FFF2-40B4-BE49-F238E27FC236}">
                <a16:creationId xmlns:a16="http://schemas.microsoft.com/office/drawing/2014/main" id="{4CF547D4-1A6B-B65B-3B72-6A3477F865BC}"/>
              </a:ext>
            </a:extLst>
          </p:cNvPr>
          <p:cNvPicPr>
            <a:picLocks noChangeAspect="1"/>
          </p:cNvPicPr>
          <p:nvPr/>
        </p:nvPicPr>
        <p:blipFill>
          <a:blip r:embed="rId3"/>
          <a:stretch>
            <a:fillRect/>
          </a:stretch>
        </p:blipFill>
        <p:spPr>
          <a:xfrm>
            <a:off x="8199455" y="1619694"/>
            <a:ext cx="2954881" cy="2807704"/>
          </a:xfrm>
          <a:prstGeom prst="rect">
            <a:avLst/>
          </a:prstGeom>
        </p:spPr>
      </p:pic>
    </p:spTree>
    <p:extLst>
      <p:ext uri="{BB962C8B-B14F-4D97-AF65-F5344CB8AC3E}">
        <p14:creationId xmlns:p14="http://schemas.microsoft.com/office/powerpoint/2010/main" val="2794083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How do we get information to/from the school?</a:t>
            </a:r>
            <a:endParaRPr lang="en-GB" b="1" dirty="0">
              <a:latin typeface="Letter-join Plus 40" panose="02000505000000020003" pitchFamily="50" charset="0"/>
            </a:endParaRPr>
          </a:p>
        </p:txBody>
      </p:sp>
      <p:sp>
        <p:nvSpPr>
          <p:cNvPr id="3" name="Content Placeholder 2">
            <a:extLst>
              <a:ext uri="{FF2B5EF4-FFF2-40B4-BE49-F238E27FC236}">
                <a16:creationId xmlns:a16="http://schemas.microsoft.com/office/drawing/2014/main" id="{41401582-E02A-4EC9-B5C0-C849AE0FC49B}"/>
              </a:ext>
            </a:extLst>
          </p:cNvPr>
          <p:cNvSpPr>
            <a:spLocks noGrp="1"/>
          </p:cNvSpPr>
          <p:nvPr>
            <p:ph idx="1"/>
          </p:nvPr>
        </p:nvSpPr>
        <p:spPr>
          <a:xfrm>
            <a:off x="838200" y="2025191"/>
            <a:ext cx="10515600" cy="4351338"/>
          </a:xfrm>
        </p:spPr>
        <p:txBody>
          <a:bodyPr>
            <a:normAutofit lnSpcReduction="10000"/>
          </a:bodyPr>
          <a:lstStyle/>
          <a:p>
            <a:r>
              <a:rPr lang="en-US" sz="3600" b="1" dirty="0">
                <a:latin typeface="Letter-join Plus 40" panose="02000505000000020003" pitchFamily="50" charset="0"/>
              </a:rPr>
              <a:t>Newsletters – </a:t>
            </a:r>
            <a:r>
              <a:rPr lang="en-US" sz="3600" dirty="0">
                <a:latin typeface="Letter-join Plus 40" panose="02000505000000020003" pitchFamily="50" charset="0"/>
              </a:rPr>
              <a:t>these are sent out each Friday via text/email, uploaded to the school website.</a:t>
            </a:r>
          </a:p>
          <a:p>
            <a:r>
              <a:rPr lang="en-US" sz="3600" b="1" dirty="0">
                <a:latin typeface="Letter-join Plus 40" panose="02000505000000020003" pitchFamily="50" charset="0"/>
              </a:rPr>
              <a:t>Instagram - </a:t>
            </a:r>
            <a:r>
              <a:rPr lang="en-US" sz="3600" dirty="0">
                <a:latin typeface="Letter-join Plus 40" panose="02000505000000020003" pitchFamily="50" charset="0"/>
              </a:rPr>
              <a:t>@stfrancismanchester</a:t>
            </a:r>
          </a:p>
          <a:p>
            <a:r>
              <a:rPr lang="en-US" sz="3600" b="1" dirty="0">
                <a:latin typeface="Letter-join Plus 40" panose="02000505000000020003" pitchFamily="50" charset="0"/>
              </a:rPr>
              <a:t>Emails and texts – </a:t>
            </a:r>
            <a:r>
              <a:rPr lang="en-US" sz="3600" dirty="0">
                <a:latin typeface="Letter-join Plus 40" panose="02000505000000020003" pitchFamily="50" charset="0"/>
              </a:rPr>
              <a:t>please ensure your details are correct with the office</a:t>
            </a:r>
          </a:p>
          <a:p>
            <a:r>
              <a:rPr lang="en-US" sz="3600" b="1" dirty="0">
                <a:latin typeface="Letter-join Plus 40" panose="02000505000000020003" pitchFamily="50" charset="0"/>
              </a:rPr>
              <a:t>Website – </a:t>
            </a:r>
            <a:r>
              <a:rPr lang="en-US" sz="3600" dirty="0">
                <a:latin typeface="Letter-join Plus 40" panose="02000505000000020003" pitchFamily="50" charset="0"/>
              </a:rPr>
              <a:t>stfrancismanchester.com</a:t>
            </a:r>
          </a:p>
          <a:p>
            <a:r>
              <a:rPr lang="en-GB" sz="3600" b="1" dirty="0">
                <a:latin typeface="Letter-join Plus 40" panose="02000505000000020003" pitchFamily="50" charset="0"/>
              </a:rPr>
              <a:t>Call</a:t>
            </a:r>
            <a:r>
              <a:rPr lang="en-GB" sz="3600" dirty="0">
                <a:latin typeface="Letter-join Plus 40" panose="02000505000000020003" pitchFamily="50" charset="0"/>
              </a:rPr>
              <a:t> our office or email admin@stfrancisrcps.co.uk</a:t>
            </a: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82992"/>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3" y="1413279"/>
            <a:ext cx="1434249" cy="430275"/>
          </a:xfrm>
          <a:prstGeom prst="rect">
            <a:avLst/>
          </a:prstGeom>
        </p:spPr>
      </p:pic>
    </p:spTree>
    <p:extLst>
      <p:ext uri="{BB962C8B-B14F-4D97-AF65-F5344CB8AC3E}">
        <p14:creationId xmlns:p14="http://schemas.microsoft.com/office/powerpoint/2010/main" val="2365784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Expectations – what to wear/bring?</a:t>
            </a:r>
            <a:endParaRPr lang="en-GB" b="1" dirty="0">
              <a:latin typeface="Letter-join Plus 40" panose="02000505000000020003" pitchFamily="50" charset="0"/>
            </a:endParaRPr>
          </a:p>
        </p:txBody>
      </p:sp>
      <p:sp>
        <p:nvSpPr>
          <p:cNvPr id="3" name="Content Placeholder 2">
            <a:extLst>
              <a:ext uri="{FF2B5EF4-FFF2-40B4-BE49-F238E27FC236}">
                <a16:creationId xmlns:a16="http://schemas.microsoft.com/office/drawing/2014/main" id="{41401582-E02A-4EC9-B5C0-C849AE0FC49B}"/>
              </a:ext>
            </a:extLst>
          </p:cNvPr>
          <p:cNvSpPr>
            <a:spLocks noGrp="1"/>
          </p:cNvSpPr>
          <p:nvPr>
            <p:ph idx="1"/>
          </p:nvPr>
        </p:nvSpPr>
        <p:spPr>
          <a:xfrm>
            <a:off x="457200" y="1395350"/>
            <a:ext cx="10515600" cy="4351338"/>
          </a:xfrm>
        </p:spPr>
        <p:txBody>
          <a:bodyPr>
            <a:normAutofit lnSpcReduction="10000"/>
          </a:bodyPr>
          <a:lstStyle/>
          <a:p>
            <a:r>
              <a:rPr lang="en-US" sz="3600" dirty="0">
                <a:latin typeface="Letter-join Plus 40" panose="02000505000000020003" pitchFamily="50" charset="0"/>
              </a:rPr>
              <a:t>Correct school uniform – listed on the school website </a:t>
            </a:r>
          </a:p>
          <a:p>
            <a:r>
              <a:rPr lang="en-US" sz="3600" dirty="0">
                <a:latin typeface="Letter-join Plus 40" panose="02000505000000020003" pitchFamily="50" charset="0"/>
              </a:rPr>
              <a:t>Black shoes. </a:t>
            </a:r>
          </a:p>
          <a:p>
            <a:r>
              <a:rPr lang="en-US" sz="3600" dirty="0">
                <a:latin typeface="Letter-join Plus 40" panose="02000505000000020003" pitchFamily="50" charset="0"/>
              </a:rPr>
              <a:t>Water bottle – plain tap water please.</a:t>
            </a:r>
          </a:p>
          <a:p>
            <a:r>
              <a:rPr lang="en-US" sz="3600" dirty="0">
                <a:latin typeface="Letter-join Plus 40" panose="02000505000000020003" pitchFamily="50" charset="0"/>
              </a:rPr>
              <a:t>PE kit to be brought to school at the start of each half term and taken home at the end to be washed</a:t>
            </a:r>
          </a:p>
          <a:p>
            <a:r>
              <a:rPr lang="en-US" sz="3600" dirty="0">
                <a:latin typeface="Letter-join Plus 40" panose="02000505000000020003" pitchFamily="50" charset="0"/>
              </a:rPr>
              <a:t>Coat suitable for the weather </a:t>
            </a:r>
          </a:p>
          <a:p>
            <a:r>
              <a:rPr lang="en-US" sz="3600" dirty="0">
                <a:latin typeface="Letter-join Plus 40" panose="02000505000000020003" pitchFamily="50" charset="0"/>
              </a:rPr>
              <a:t>Reading book and record – everyday please!</a:t>
            </a: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146916"/>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4" y="1395350"/>
            <a:ext cx="1434249" cy="430275"/>
          </a:xfrm>
          <a:prstGeom prst="rect">
            <a:avLst/>
          </a:prstGeom>
        </p:spPr>
      </p:pic>
      <p:sp>
        <p:nvSpPr>
          <p:cNvPr id="9" name="TextBox 8">
            <a:extLst>
              <a:ext uri="{FF2B5EF4-FFF2-40B4-BE49-F238E27FC236}">
                <a16:creationId xmlns:a16="http://schemas.microsoft.com/office/drawing/2014/main" id="{E0C624C6-0423-48DE-A5E3-8C7D310CC42D}"/>
              </a:ext>
            </a:extLst>
          </p:cNvPr>
          <p:cNvSpPr txBox="1"/>
          <p:nvPr/>
        </p:nvSpPr>
        <p:spPr>
          <a:xfrm>
            <a:off x="8806543" y="4778112"/>
            <a:ext cx="3125480" cy="1754326"/>
          </a:xfrm>
          <a:prstGeom prst="rect">
            <a:avLst/>
          </a:prstGeom>
          <a:solidFill>
            <a:schemeClr val="accent5">
              <a:lumMod val="20000"/>
              <a:lumOff val="80000"/>
            </a:schemeClr>
          </a:solidFill>
          <a:ln w="76200">
            <a:solidFill>
              <a:srgbClr val="002060"/>
            </a:solidFill>
          </a:ln>
        </p:spPr>
        <p:txBody>
          <a:bodyPr wrap="square" rtlCol="0">
            <a:spAutoFit/>
          </a:bodyPr>
          <a:lstStyle/>
          <a:p>
            <a:r>
              <a:rPr lang="en-US" b="1" u="sng" dirty="0">
                <a:latin typeface="Letter-join Print Plus 1" panose="02000805000000020003" pitchFamily="50" charset="0"/>
              </a:rPr>
              <a:t>NAME IT OR RISK LOSING IT! </a:t>
            </a:r>
          </a:p>
          <a:p>
            <a:r>
              <a:rPr lang="en-US" dirty="0">
                <a:latin typeface="Letter-join Print Plus 1" panose="02000805000000020003" pitchFamily="50" charset="0"/>
              </a:rPr>
              <a:t>We will always endeavor to find lost items, but this is much simpler if items are named. </a:t>
            </a:r>
            <a:endParaRPr lang="en-GB" dirty="0">
              <a:latin typeface="Letter-join Print Plus 1" panose="02000805000000020003" pitchFamily="50" charset="0"/>
            </a:endParaRPr>
          </a:p>
        </p:txBody>
      </p:sp>
    </p:spTree>
    <p:extLst>
      <p:ext uri="{BB962C8B-B14F-4D97-AF65-F5344CB8AC3E}">
        <p14:creationId xmlns:p14="http://schemas.microsoft.com/office/powerpoint/2010/main" val="3316088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Expectations – </a:t>
            </a:r>
            <a:r>
              <a:rPr lang="en-US" b="1" dirty="0" err="1">
                <a:latin typeface="Letter-join Plus 40" panose="02000505000000020003" pitchFamily="50" charset="0"/>
              </a:rPr>
              <a:t>behaviour</a:t>
            </a:r>
            <a:endParaRPr lang="en-GB" b="1" dirty="0">
              <a:latin typeface="Letter-join Plus 40" panose="02000505000000020003" pitchFamily="50" charset="0"/>
            </a:endParaRPr>
          </a:p>
        </p:txBody>
      </p:sp>
      <p:sp>
        <p:nvSpPr>
          <p:cNvPr id="3" name="Content Placeholder 2">
            <a:extLst>
              <a:ext uri="{FF2B5EF4-FFF2-40B4-BE49-F238E27FC236}">
                <a16:creationId xmlns:a16="http://schemas.microsoft.com/office/drawing/2014/main" id="{41401582-E02A-4EC9-B5C0-C849AE0FC49B}"/>
              </a:ext>
            </a:extLst>
          </p:cNvPr>
          <p:cNvSpPr>
            <a:spLocks noGrp="1"/>
          </p:cNvSpPr>
          <p:nvPr>
            <p:ph idx="1"/>
          </p:nvPr>
        </p:nvSpPr>
        <p:spPr>
          <a:xfrm>
            <a:off x="838200" y="2025191"/>
            <a:ext cx="10515600" cy="4351338"/>
          </a:xfrm>
        </p:spPr>
        <p:txBody>
          <a:bodyPr>
            <a:normAutofit/>
          </a:bodyPr>
          <a:lstStyle/>
          <a:p>
            <a:r>
              <a:rPr lang="en-US" sz="4000" dirty="0">
                <a:latin typeface="Letter-join Plus 40" panose="02000505000000020003" pitchFamily="50" charset="0"/>
              </a:rPr>
              <a:t>Ready, respectful, safe </a:t>
            </a:r>
          </a:p>
          <a:p>
            <a:pPr marL="0" indent="0">
              <a:buNone/>
            </a:pPr>
            <a:endParaRPr lang="en-US" sz="4000" dirty="0">
              <a:latin typeface="Letter-join Plus 40" panose="02000505000000020003" pitchFamily="50" charset="0"/>
            </a:endParaRPr>
          </a:p>
          <a:p>
            <a:r>
              <a:rPr lang="en-US" sz="4000" dirty="0">
                <a:latin typeface="Letter-join Plus 40" panose="02000505000000020003" pitchFamily="50" charset="0"/>
              </a:rPr>
              <a:t>Traffic light system </a:t>
            </a: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146916"/>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4" y="1395350"/>
            <a:ext cx="1434249" cy="430275"/>
          </a:xfrm>
          <a:prstGeom prst="rect">
            <a:avLst/>
          </a:prstGeom>
        </p:spPr>
      </p:pic>
      <p:pic>
        <p:nvPicPr>
          <p:cNvPr id="1028" name="Picture 4" descr="Traffic Light Vector Art, Icons, and Graphics for Free Download">
            <a:extLst>
              <a:ext uri="{FF2B5EF4-FFF2-40B4-BE49-F238E27FC236}">
                <a16:creationId xmlns:a16="http://schemas.microsoft.com/office/drawing/2014/main" id="{D8966200-FA93-470F-94D1-0F6C522D90B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293" t="6725" r="34412" b="5354"/>
          <a:stretch/>
        </p:blipFill>
        <p:spPr bwMode="auto">
          <a:xfrm rot="10800000">
            <a:off x="6787501" y="1187015"/>
            <a:ext cx="949955" cy="266892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tamper: Gold Star">
            <a:extLst>
              <a:ext uri="{FF2B5EF4-FFF2-40B4-BE49-F238E27FC236}">
                <a16:creationId xmlns:a16="http://schemas.microsoft.com/office/drawing/2014/main" id="{A32BDB01-E3B9-4594-9C61-E5E193730E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72243" y="126975"/>
            <a:ext cx="1180473" cy="96524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D2FB334-FBBC-4538-AAAD-89A8B6AD7EF7}"/>
              </a:ext>
            </a:extLst>
          </p:cNvPr>
          <p:cNvPicPr>
            <a:picLocks noChangeAspect="1"/>
          </p:cNvPicPr>
          <p:nvPr/>
        </p:nvPicPr>
        <p:blipFill rotWithShape="1">
          <a:blip r:embed="rId6"/>
          <a:srcRect l="31103" t="15927" r="40294" b="11895"/>
          <a:stretch/>
        </p:blipFill>
        <p:spPr>
          <a:xfrm>
            <a:off x="7996517" y="2798530"/>
            <a:ext cx="2715025" cy="3853829"/>
          </a:xfrm>
          <a:prstGeom prst="rect">
            <a:avLst/>
          </a:prstGeom>
        </p:spPr>
      </p:pic>
      <p:pic>
        <p:nvPicPr>
          <p:cNvPr id="8" name="Picture 7">
            <a:extLst>
              <a:ext uri="{FF2B5EF4-FFF2-40B4-BE49-F238E27FC236}">
                <a16:creationId xmlns:a16="http://schemas.microsoft.com/office/drawing/2014/main" id="{04DCFC6F-0692-DDE8-AE1A-50EF48F20A25}"/>
              </a:ext>
            </a:extLst>
          </p:cNvPr>
          <p:cNvPicPr>
            <a:picLocks noChangeAspect="1"/>
          </p:cNvPicPr>
          <p:nvPr/>
        </p:nvPicPr>
        <p:blipFill>
          <a:blip r:embed="rId7"/>
          <a:stretch>
            <a:fillRect/>
          </a:stretch>
        </p:blipFill>
        <p:spPr>
          <a:xfrm>
            <a:off x="555171" y="4409543"/>
            <a:ext cx="5802086" cy="2321482"/>
          </a:xfrm>
          <a:prstGeom prst="rect">
            <a:avLst/>
          </a:prstGeom>
        </p:spPr>
      </p:pic>
    </p:spTree>
    <p:extLst>
      <p:ext uri="{BB962C8B-B14F-4D97-AF65-F5344CB8AC3E}">
        <p14:creationId xmlns:p14="http://schemas.microsoft.com/office/powerpoint/2010/main" val="3619905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Attendance and punctuality </a:t>
            </a:r>
            <a:endParaRPr lang="en-GB" b="1" dirty="0">
              <a:latin typeface="Letter-join Plus 40" panose="02000505000000020003" pitchFamily="50" charset="0"/>
            </a:endParaRPr>
          </a:p>
        </p:txBody>
      </p:sp>
      <p:sp>
        <p:nvSpPr>
          <p:cNvPr id="3" name="Content Placeholder 2">
            <a:extLst>
              <a:ext uri="{FF2B5EF4-FFF2-40B4-BE49-F238E27FC236}">
                <a16:creationId xmlns:a16="http://schemas.microsoft.com/office/drawing/2014/main" id="{41401582-E02A-4EC9-B5C0-C849AE0FC49B}"/>
              </a:ext>
            </a:extLst>
          </p:cNvPr>
          <p:cNvSpPr>
            <a:spLocks noGrp="1"/>
          </p:cNvSpPr>
          <p:nvPr>
            <p:ph idx="1"/>
          </p:nvPr>
        </p:nvSpPr>
        <p:spPr>
          <a:xfrm>
            <a:off x="124635" y="1395349"/>
            <a:ext cx="10663108" cy="4580907"/>
          </a:xfrm>
        </p:spPr>
        <p:txBody>
          <a:bodyPr>
            <a:normAutofit/>
          </a:bodyPr>
          <a:lstStyle/>
          <a:p>
            <a:r>
              <a:rPr lang="en-US" sz="4000" dirty="0">
                <a:latin typeface="Letter-join Plus 40" panose="02000505000000020003" pitchFamily="50" charset="0"/>
              </a:rPr>
              <a:t>Your child must be in school, </a:t>
            </a:r>
            <a:r>
              <a:rPr lang="en-US" sz="4000" b="1" dirty="0">
                <a:latin typeface="Letter-join Plus 40" panose="02000505000000020003" pitchFamily="50" charset="0"/>
              </a:rPr>
              <a:t>on time</a:t>
            </a:r>
            <a:r>
              <a:rPr lang="en-US" sz="4000" dirty="0">
                <a:latin typeface="Letter-join Plus 40" panose="02000505000000020003" pitchFamily="50" charset="0"/>
              </a:rPr>
              <a:t>, every day. </a:t>
            </a:r>
          </a:p>
          <a:p>
            <a:r>
              <a:rPr lang="en-US" sz="4000" dirty="0">
                <a:latin typeface="Letter-join Plus 40" panose="02000505000000020003" pitchFamily="50" charset="0"/>
              </a:rPr>
              <a:t>If your child is too sick to attend school, you must call and inform the office </a:t>
            </a:r>
            <a:r>
              <a:rPr lang="en-US" sz="4000" b="1" dirty="0">
                <a:latin typeface="Letter-join Plus 40" panose="02000505000000020003" pitchFamily="50" charset="0"/>
              </a:rPr>
              <a:t>before 9am. </a:t>
            </a:r>
          </a:p>
          <a:p>
            <a:r>
              <a:rPr lang="en-US" sz="4000" dirty="0">
                <a:latin typeface="Letter-join Plus 40" panose="02000505000000020003" pitchFamily="50" charset="0"/>
              </a:rPr>
              <a:t>Miss Deighan is responsible for attendance and will work with you should you need support getting your child to school each day. </a:t>
            </a: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121349"/>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4" y="1395350"/>
            <a:ext cx="1434249" cy="430275"/>
          </a:xfrm>
          <a:prstGeom prst="rect">
            <a:avLst/>
          </a:prstGeom>
        </p:spPr>
      </p:pic>
    </p:spTree>
    <p:extLst>
      <p:ext uri="{BB962C8B-B14F-4D97-AF65-F5344CB8AC3E}">
        <p14:creationId xmlns:p14="http://schemas.microsoft.com/office/powerpoint/2010/main" val="4236525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What does our day look like?</a:t>
            </a:r>
            <a:endParaRPr lang="en-GB" b="1" dirty="0">
              <a:latin typeface="Letter-join Plus 40" panose="02000505000000020003" pitchFamily="50" charset="0"/>
            </a:endParaRP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121349"/>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4" y="1395350"/>
            <a:ext cx="1434249" cy="430275"/>
          </a:xfrm>
          <a:prstGeom prst="rect">
            <a:avLst/>
          </a:prstGeom>
        </p:spPr>
      </p:pic>
      <p:sp>
        <p:nvSpPr>
          <p:cNvPr id="6" name="Rectangle 1">
            <a:extLst>
              <a:ext uri="{FF2B5EF4-FFF2-40B4-BE49-F238E27FC236}">
                <a16:creationId xmlns:a16="http://schemas.microsoft.com/office/drawing/2014/main" id="{EAF7885F-303D-7C33-6339-0A7E093D4A52}"/>
              </a:ext>
            </a:extLst>
          </p:cNvPr>
          <p:cNvSpPr>
            <a:spLocks noChangeArrowheads="1"/>
          </p:cNvSpPr>
          <p:nvPr/>
        </p:nvSpPr>
        <p:spPr bwMode="auto">
          <a:xfrm>
            <a:off x="1416368" y="1369867"/>
            <a:ext cx="25592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sng" strike="noStrike" cap="none" normalizeH="0" baseline="0">
                <a:ln>
                  <a:noFill/>
                </a:ln>
                <a:solidFill>
                  <a:schemeClr val="tx1"/>
                </a:solidFill>
                <a:effectLst/>
                <a:latin typeface="Letter-join Print Plus 1" panose="02000805000000020003" pitchFamily="50" charset="0"/>
                <a:ea typeface="Calibri" panose="020F0502020204030204" pitchFamily="34" charset="0"/>
                <a:cs typeface="Times New Roman" panose="02020603050405020304" pitchFamily="18" charset="0"/>
              </a:rPr>
              <a:t>Year 1 Timetable Autumn 1</a:t>
            </a:r>
            <a:endParaRPr kumimoji="0" lang="en-US" altLang="en-US" sz="1800" b="0" i="0" u="none" strike="noStrike" cap="none" normalizeH="0" baseline="0">
              <a:ln>
                <a:noFill/>
              </a:ln>
              <a:solidFill>
                <a:schemeClr val="tx1"/>
              </a:solidFill>
              <a:effectLst/>
              <a:latin typeface="Letter-join Print Plus 1" panose="02000805000000020003" pitchFamily="50" charset="0"/>
            </a:endParaRPr>
          </a:p>
        </p:txBody>
      </p:sp>
      <p:pic>
        <p:nvPicPr>
          <p:cNvPr id="7" name="Picture 6">
            <a:extLst>
              <a:ext uri="{FF2B5EF4-FFF2-40B4-BE49-F238E27FC236}">
                <a16:creationId xmlns:a16="http://schemas.microsoft.com/office/drawing/2014/main" id="{00AF9065-5474-8C45-2005-37705B8D79A3}"/>
              </a:ext>
            </a:extLst>
          </p:cNvPr>
          <p:cNvPicPr>
            <a:picLocks noChangeAspect="1"/>
          </p:cNvPicPr>
          <p:nvPr/>
        </p:nvPicPr>
        <p:blipFill>
          <a:blip r:embed="rId4"/>
          <a:stretch>
            <a:fillRect/>
          </a:stretch>
        </p:blipFill>
        <p:spPr>
          <a:xfrm>
            <a:off x="1215883" y="1270000"/>
            <a:ext cx="7792537" cy="5363323"/>
          </a:xfrm>
          <a:prstGeom prst="rect">
            <a:avLst/>
          </a:prstGeom>
        </p:spPr>
      </p:pic>
    </p:spTree>
    <p:extLst>
      <p:ext uri="{BB962C8B-B14F-4D97-AF65-F5344CB8AC3E}">
        <p14:creationId xmlns:p14="http://schemas.microsoft.com/office/powerpoint/2010/main" val="730574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What does our curriculum look like?</a:t>
            </a:r>
            <a:endParaRPr lang="en-GB" b="1" dirty="0">
              <a:latin typeface="Letter-join Plus 40" panose="02000505000000020003" pitchFamily="50" charset="0"/>
            </a:endParaRP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121349"/>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4" y="1395350"/>
            <a:ext cx="1434249" cy="430275"/>
          </a:xfrm>
          <a:prstGeom prst="rect">
            <a:avLst/>
          </a:prstGeom>
        </p:spPr>
      </p:pic>
      <p:pic>
        <p:nvPicPr>
          <p:cNvPr id="9" name="Picture 8">
            <a:extLst>
              <a:ext uri="{FF2B5EF4-FFF2-40B4-BE49-F238E27FC236}">
                <a16:creationId xmlns:a16="http://schemas.microsoft.com/office/drawing/2014/main" id="{317738A9-D214-4B6D-A480-F418F11456CC}"/>
              </a:ext>
            </a:extLst>
          </p:cNvPr>
          <p:cNvPicPr>
            <a:picLocks noChangeAspect="1"/>
          </p:cNvPicPr>
          <p:nvPr/>
        </p:nvPicPr>
        <p:blipFill>
          <a:blip r:embed="rId4"/>
          <a:stretch>
            <a:fillRect/>
          </a:stretch>
        </p:blipFill>
        <p:spPr>
          <a:xfrm>
            <a:off x="259977" y="1408460"/>
            <a:ext cx="1608906" cy="1608906"/>
          </a:xfrm>
          <a:prstGeom prst="rect">
            <a:avLst/>
          </a:prstGeom>
        </p:spPr>
      </p:pic>
      <p:sp>
        <p:nvSpPr>
          <p:cNvPr id="11" name="AutoShape 13">
            <a:extLst>
              <a:ext uri="{FF2B5EF4-FFF2-40B4-BE49-F238E27FC236}">
                <a16:creationId xmlns:a16="http://schemas.microsoft.com/office/drawing/2014/main" id="{A8D4497C-BB25-4210-AE63-3F524F07D74A}"/>
              </a:ext>
            </a:extLst>
          </p:cNvPr>
          <p:cNvSpPr>
            <a:spLocks noChangeArrowheads="1"/>
          </p:cNvSpPr>
          <p:nvPr/>
        </p:nvSpPr>
        <p:spPr bwMode="auto">
          <a:xfrm>
            <a:off x="6649384" y="4478897"/>
            <a:ext cx="3090862" cy="1531938"/>
          </a:xfrm>
          <a:prstGeom prst="roundRect">
            <a:avLst>
              <a:gd name="adj" fmla="val 4366"/>
            </a:avLst>
          </a:prstGeom>
          <a:solidFill>
            <a:srgbClr val="FFFFFF"/>
          </a:solidFill>
          <a:ln w="31750" algn="in">
            <a:solidFill>
              <a:srgbClr val="600060"/>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800" b="1" i="0" u="none" strike="noStrike" cap="none" normalizeH="0" baseline="0">
                <a:ln>
                  <a:noFill/>
                </a:ln>
                <a:solidFill>
                  <a:srgbClr val="600060"/>
                </a:solidFill>
                <a:effectLst/>
                <a:latin typeface="Arial" panose="020B0604020202020204" pitchFamily="34" charset="0"/>
              </a:rPr>
              <a:t>Science</a:t>
            </a:r>
            <a:endParaRPr kumimoji="0" lang="en-GB" altLang="en-US" sz="1000" b="1" i="0" u="none" strike="noStrike" cap="none" normalizeH="0" baseline="0">
              <a:ln>
                <a:noFill/>
              </a:ln>
              <a:solidFill>
                <a:srgbClr val="600060"/>
              </a:solidFill>
              <a:effectLst/>
              <a:latin typeface="Arial Narrow" panose="020B0606020202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1" i="0" u="none" strike="noStrike" cap="none" normalizeH="0" baseline="0">
                <a:ln>
                  <a:noFill/>
                </a:ln>
                <a:solidFill>
                  <a:srgbClr val="000000"/>
                </a:solidFill>
                <a:effectLst/>
                <a:latin typeface="Arial Narrow" panose="020B0606020202030204" pitchFamily="34" charset="0"/>
              </a:rPr>
              <a:t>Animals Including humans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000000"/>
                </a:solidFill>
                <a:effectLst/>
                <a:latin typeface="Arial Narrow" panose="020B0606020202030204" pitchFamily="34" charset="0"/>
              </a:rPr>
              <a:t>During this topic, children name the parts of the human body. They learn about the senses and which part of the body is associated with each sense. They carry out investigations linked to the senses. They then go on to classify different types of animals.</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AutoShape 22">
            <a:extLst>
              <a:ext uri="{FF2B5EF4-FFF2-40B4-BE49-F238E27FC236}">
                <a16:creationId xmlns:a16="http://schemas.microsoft.com/office/drawing/2014/main" id="{176793AC-34F9-4DE9-B5FA-0FC96B71603B}"/>
              </a:ext>
            </a:extLst>
          </p:cNvPr>
          <p:cNvSpPr>
            <a:spLocks noChangeArrowheads="1"/>
          </p:cNvSpPr>
          <p:nvPr/>
        </p:nvSpPr>
        <p:spPr bwMode="auto">
          <a:xfrm>
            <a:off x="3426268" y="3258771"/>
            <a:ext cx="3098800" cy="1872395"/>
          </a:xfrm>
          <a:prstGeom prst="roundRect">
            <a:avLst>
              <a:gd name="adj" fmla="val 4366"/>
            </a:avLst>
          </a:prstGeom>
          <a:solidFill>
            <a:srgbClr val="FFFFFF"/>
          </a:solidFill>
          <a:ln w="31750" algn="in">
            <a:solidFill>
              <a:srgbClr val="00B050"/>
            </a:solidFill>
            <a:round/>
            <a:headEnd/>
            <a:tailEnd/>
          </a:ln>
          <a:effectLst/>
          <a:extLs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a:ln>
                  <a:noFill/>
                </a:ln>
                <a:solidFill>
                  <a:srgbClr val="00B050"/>
                </a:solidFill>
                <a:effectLst/>
                <a:latin typeface="Arial" panose="020B0604020202020204" pitchFamily="34" charset="0"/>
              </a:rPr>
              <a:t>         Geography</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000000"/>
                </a:solidFill>
                <a:effectLst/>
                <a:latin typeface="Arial Narrow" panose="020B0606020202030204" pitchFamily="34" charset="0"/>
              </a:rPr>
              <a:t>Our Home—Gorton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0">
                <a:ln>
                  <a:noFill/>
                </a:ln>
                <a:solidFill>
                  <a:srgbClr val="000000"/>
                </a:solidFill>
                <a:effectLst/>
                <a:latin typeface="Arial Narrow" panose="020B0606020202030204" pitchFamily="34" charset="0"/>
              </a:rPr>
              <a:t>During this unit of work, children will build on their understanding of the United Kingdom before focusing on their immediate locality of Gorton. They will investigate local amenities and explain why Gorton is a good place to live. Children will use directional language to locate key features of the area.       Ultimately, they will create a booklet using photographs from fieldwork, explaining the key human and physical features of the area.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5F50FACD-6A5B-6C36-610A-97AF4FFF0F06}"/>
              </a:ext>
            </a:extLst>
          </p:cNvPr>
          <p:cNvPicPr>
            <a:picLocks noChangeAspect="1"/>
          </p:cNvPicPr>
          <p:nvPr/>
        </p:nvPicPr>
        <p:blipFill>
          <a:blip r:embed="rId5"/>
          <a:stretch>
            <a:fillRect/>
          </a:stretch>
        </p:blipFill>
        <p:spPr>
          <a:xfrm>
            <a:off x="3426268" y="1302699"/>
            <a:ext cx="3098800" cy="1860007"/>
          </a:xfrm>
          <a:prstGeom prst="rect">
            <a:avLst/>
          </a:prstGeom>
        </p:spPr>
      </p:pic>
      <p:pic>
        <p:nvPicPr>
          <p:cNvPr id="8" name="Picture 7">
            <a:extLst>
              <a:ext uri="{FF2B5EF4-FFF2-40B4-BE49-F238E27FC236}">
                <a16:creationId xmlns:a16="http://schemas.microsoft.com/office/drawing/2014/main" id="{4D88B29C-D513-46C7-453C-8FE0CE88F638}"/>
              </a:ext>
            </a:extLst>
          </p:cNvPr>
          <p:cNvPicPr>
            <a:picLocks noChangeAspect="1"/>
          </p:cNvPicPr>
          <p:nvPr/>
        </p:nvPicPr>
        <p:blipFill>
          <a:blip r:embed="rId6"/>
          <a:stretch>
            <a:fillRect/>
          </a:stretch>
        </p:blipFill>
        <p:spPr>
          <a:xfrm>
            <a:off x="6649384" y="1930400"/>
            <a:ext cx="3368044" cy="2020826"/>
          </a:xfrm>
          <a:prstGeom prst="rect">
            <a:avLst/>
          </a:prstGeom>
        </p:spPr>
      </p:pic>
      <p:pic>
        <p:nvPicPr>
          <p:cNvPr id="12" name="Picture 11">
            <a:extLst>
              <a:ext uri="{FF2B5EF4-FFF2-40B4-BE49-F238E27FC236}">
                <a16:creationId xmlns:a16="http://schemas.microsoft.com/office/drawing/2014/main" id="{A415C63F-877F-049E-5038-603067DD4E11}"/>
              </a:ext>
            </a:extLst>
          </p:cNvPr>
          <p:cNvPicPr>
            <a:picLocks noChangeAspect="1"/>
          </p:cNvPicPr>
          <p:nvPr/>
        </p:nvPicPr>
        <p:blipFill>
          <a:blip r:embed="rId7"/>
          <a:stretch>
            <a:fillRect/>
          </a:stretch>
        </p:blipFill>
        <p:spPr>
          <a:xfrm>
            <a:off x="995515" y="3199575"/>
            <a:ext cx="2306437" cy="1507701"/>
          </a:xfrm>
          <a:prstGeom prst="rect">
            <a:avLst/>
          </a:prstGeom>
        </p:spPr>
      </p:pic>
      <p:pic>
        <p:nvPicPr>
          <p:cNvPr id="16" name="Picture 15">
            <a:extLst>
              <a:ext uri="{FF2B5EF4-FFF2-40B4-BE49-F238E27FC236}">
                <a16:creationId xmlns:a16="http://schemas.microsoft.com/office/drawing/2014/main" id="{900A7E7E-D3A9-D7DE-6207-61370139C9EC}"/>
              </a:ext>
            </a:extLst>
          </p:cNvPr>
          <p:cNvPicPr>
            <a:picLocks noChangeAspect="1"/>
          </p:cNvPicPr>
          <p:nvPr/>
        </p:nvPicPr>
        <p:blipFill>
          <a:blip r:embed="rId8"/>
          <a:stretch>
            <a:fillRect/>
          </a:stretch>
        </p:blipFill>
        <p:spPr>
          <a:xfrm>
            <a:off x="406815" y="4808205"/>
            <a:ext cx="2957295" cy="1798676"/>
          </a:xfrm>
          <a:prstGeom prst="rect">
            <a:avLst/>
          </a:prstGeom>
        </p:spPr>
      </p:pic>
      <p:pic>
        <p:nvPicPr>
          <p:cNvPr id="23" name="Picture 22">
            <a:extLst>
              <a:ext uri="{FF2B5EF4-FFF2-40B4-BE49-F238E27FC236}">
                <a16:creationId xmlns:a16="http://schemas.microsoft.com/office/drawing/2014/main" id="{A1D1DF9C-11CF-7711-CAC5-EFCDA8F6F0BE}"/>
              </a:ext>
            </a:extLst>
          </p:cNvPr>
          <p:cNvPicPr>
            <a:picLocks noChangeAspect="1"/>
          </p:cNvPicPr>
          <p:nvPr/>
        </p:nvPicPr>
        <p:blipFill>
          <a:blip r:embed="rId9"/>
          <a:stretch>
            <a:fillRect/>
          </a:stretch>
        </p:blipFill>
        <p:spPr>
          <a:xfrm>
            <a:off x="3426268" y="5244866"/>
            <a:ext cx="3161245" cy="1531938"/>
          </a:xfrm>
          <a:prstGeom prst="rect">
            <a:avLst/>
          </a:prstGeom>
        </p:spPr>
      </p:pic>
    </p:spTree>
    <p:extLst>
      <p:ext uri="{BB962C8B-B14F-4D97-AF65-F5344CB8AC3E}">
        <p14:creationId xmlns:p14="http://schemas.microsoft.com/office/powerpoint/2010/main" val="2650118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How can you support your child’s learning?</a:t>
            </a:r>
            <a:endParaRPr lang="en-GB" b="1" dirty="0">
              <a:latin typeface="Letter-join Plus 40" panose="02000505000000020003" pitchFamily="50" charset="0"/>
            </a:endParaRPr>
          </a:p>
        </p:txBody>
      </p:sp>
      <p:sp>
        <p:nvSpPr>
          <p:cNvPr id="3" name="Content Placeholder 2">
            <a:extLst>
              <a:ext uri="{FF2B5EF4-FFF2-40B4-BE49-F238E27FC236}">
                <a16:creationId xmlns:a16="http://schemas.microsoft.com/office/drawing/2014/main" id="{41401582-E02A-4EC9-B5C0-C849AE0FC49B}"/>
              </a:ext>
            </a:extLst>
          </p:cNvPr>
          <p:cNvSpPr>
            <a:spLocks noGrp="1"/>
          </p:cNvSpPr>
          <p:nvPr>
            <p:ph idx="1"/>
          </p:nvPr>
        </p:nvSpPr>
        <p:spPr>
          <a:xfrm>
            <a:off x="838200" y="2025191"/>
            <a:ext cx="10515600" cy="4351338"/>
          </a:xfrm>
        </p:spPr>
        <p:txBody>
          <a:bodyPr>
            <a:normAutofit/>
          </a:bodyPr>
          <a:lstStyle/>
          <a:p>
            <a:r>
              <a:rPr lang="en-US" sz="4000" b="1" dirty="0">
                <a:latin typeface="Letter-join Plus 40" panose="02000505000000020003" pitchFamily="50" charset="0"/>
              </a:rPr>
              <a:t>Homework</a:t>
            </a:r>
            <a:r>
              <a:rPr lang="en-US" sz="4000" dirty="0">
                <a:latin typeface="Letter-join Plus 40" panose="02000505000000020003" pitchFamily="50" charset="0"/>
              </a:rPr>
              <a:t> will be handed out each Friday and should be returned to school each Wednesday.</a:t>
            </a:r>
          </a:p>
          <a:p>
            <a:r>
              <a:rPr lang="en-US" sz="4000" b="1" dirty="0">
                <a:latin typeface="Letter-join Plus 40" panose="02000505000000020003" pitchFamily="50" charset="0"/>
              </a:rPr>
              <a:t>Read </a:t>
            </a:r>
            <a:r>
              <a:rPr lang="en-US" sz="4000" dirty="0">
                <a:latin typeface="Letter-join Plus 40" panose="02000505000000020003" pitchFamily="50" charset="0"/>
              </a:rPr>
              <a:t>with your child every day and sign their reading record</a:t>
            </a:r>
          </a:p>
          <a:p>
            <a:r>
              <a:rPr lang="en-US" sz="4000" b="1" dirty="0">
                <a:latin typeface="Letter-join Plus 40" panose="02000505000000020003" pitchFamily="50" charset="0"/>
              </a:rPr>
              <a:t>Spelling</a:t>
            </a: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121349"/>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4" y="1395350"/>
            <a:ext cx="1434249" cy="430275"/>
          </a:xfrm>
          <a:prstGeom prst="rect">
            <a:avLst/>
          </a:prstGeom>
        </p:spPr>
      </p:pic>
    </p:spTree>
    <p:extLst>
      <p:ext uri="{BB962C8B-B14F-4D97-AF65-F5344CB8AC3E}">
        <p14:creationId xmlns:p14="http://schemas.microsoft.com/office/powerpoint/2010/main" val="4215445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Key dates for Year 1</a:t>
            </a:r>
            <a:endParaRPr lang="en-GB" b="1" dirty="0">
              <a:latin typeface="Letter-join Plus 40" panose="02000505000000020003" pitchFamily="50" charset="0"/>
            </a:endParaRPr>
          </a:p>
        </p:txBody>
      </p:sp>
      <p:sp>
        <p:nvSpPr>
          <p:cNvPr id="3" name="Content Placeholder 2">
            <a:extLst>
              <a:ext uri="{FF2B5EF4-FFF2-40B4-BE49-F238E27FC236}">
                <a16:creationId xmlns:a16="http://schemas.microsoft.com/office/drawing/2014/main" id="{41401582-E02A-4EC9-B5C0-C849AE0FC49B}"/>
              </a:ext>
            </a:extLst>
          </p:cNvPr>
          <p:cNvSpPr>
            <a:spLocks noGrp="1"/>
          </p:cNvSpPr>
          <p:nvPr>
            <p:ph idx="1"/>
          </p:nvPr>
        </p:nvSpPr>
        <p:spPr>
          <a:xfrm>
            <a:off x="838200" y="2025191"/>
            <a:ext cx="10515600" cy="4351338"/>
          </a:xfrm>
        </p:spPr>
        <p:txBody>
          <a:bodyPr>
            <a:normAutofit/>
          </a:bodyPr>
          <a:lstStyle/>
          <a:p>
            <a:r>
              <a:rPr lang="en-US" sz="4000" b="1" dirty="0">
                <a:latin typeface="Letter-join Plus 40" panose="02000505000000020003" pitchFamily="50" charset="0"/>
              </a:rPr>
              <a:t> Phonics Screen Check </a:t>
            </a:r>
            <a:r>
              <a:rPr lang="en-US" sz="4000" dirty="0">
                <a:latin typeface="Letter-join Plus 40" panose="02000505000000020003" pitchFamily="50" charset="0"/>
              </a:rPr>
              <a:t>– WC Monday 14</a:t>
            </a:r>
            <a:r>
              <a:rPr lang="en-US" sz="4000" baseline="30000" dirty="0">
                <a:latin typeface="Letter-join Plus 40" panose="02000505000000020003" pitchFamily="50" charset="0"/>
              </a:rPr>
              <a:t>th</a:t>
            </a:r>
            <a:r>
              <a:rPr lang="en-US" sz="4000" dirty="0">
                <a:latin typeface="Letter-join Plus 40" panose="02000505000000020003" pitchFamily="50" charset="0"/>
              </a:rPr>
              <a:t> June 2027. </a:t>
            </a: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121349"/>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4" y="1395350"/>
            <a:ext cx="1434249" cy="430275"/>
          </a:xfrm>
          <a:prstGeom prst="rect">
            <a:avLst/>
          </a:prstGeom>
        </p:spPr>
      </p:pic>
    </p:spTree>
    <p:extLst>
      <p:ext uri="{BB962C8B-B14F-4D97-AF65-F5344CB8AC3E}">
        <p14:creationId xmlns:p14="http://schemas.microsoft.com/office/powerpoint/2010/main" val="1419727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887CE-B0DC-4458-8582-DA79B19CD754}"/>
              </a:ext>
            </a:extLst>
          </p:cNvPr>
          <p:cNvSpPr>
            <a:spLocks noGrp="1"/>
          </p:cNvSpPr>
          <p:nvPr>
            <p:ph type="title"/>
          </p:nvPr>
        </p:nvSpPr>
        <p:spPr/>
        <p:txBody>
          <a:bodyPr/>
          <a:lstStyle/>
          <a:p>
            <a:r>
              <a:rPr lang="en-US" b="1" dirty="0">
                <a:latin typeface="Letter-join Plus 40" panose="02000505000000020003" pitchFamily="50" charset="0"/>
              </a:rPr>
              <a:t>Finally – a big ‘Thank You’! </a:t>
            </a:r>
            <a:endParaRPr lang="en-GB" b="1" dirty="0">
              <a:latin typeface="Letter-join Plus 40" panose="02000505000000020003" pitchFamily="50" charset="0"/>
            </a:endParaRPr>
          </a:p>
        </p:txBody>
      </p:sp>
      <p:sp>
        <p:nvSpPr>
          <p:cNvPr id="3" name="Content Placeholder 2">
            <a:extLst>
              <a:ext uri="{FF2B5EF4-FFF2-40B4-BE49-F238E27FC236}">
                <a16:creationId xmlns:a16="http://schemas.microsoft.com/office/drawing/2014/main" id="{41401582-E02A-4EC9-B5C0-C849AE0FC49B}"/>
              </a:ext>
            </a:extLst>
          </p:cNvPr>
          <p:cNvSpPr>
            <a:spLocks noGrp="1"/>
          </p:cNvSpPr>
          <p:nvPr>
            <p:ph idx="1"/>
          </p:nvPr>
        </p:nvSpPr>
        <p:spPr>
          <a:xfrm>
            <a:off x="838200" y="2025191"/>
            <a:ext cx="10515600" cy="4351338"/>
          </a:xfrm>
        </p:spPr>
        <p:txBody>
          <a:bodyPr>
            <a:normAutofit/>
          </a:bodyPr>
          <a:lstStyle/>
          <a:p>
            <a:r>
              <a:rPr lang="en-US" sz="4000" dirty="0">
                <a:latin typeface="Letter-join Plus 40" panose="02000505000000020003" pitchFamily="50" charset="0"/>
              </a:rPr>
              <a:t>Thank you for making a positive start to the year and for continuing to support your child.</a:t>
            </a:r>
          </a:p>
          <a:p>
            <a:r>
              <a:rPr lang="en-US" sz="4000" dirty="0">
                <a:latin typeface="Letter-join Plus 40" panose="02000505000000020003" pitchFamily="50" charset="0"/>
              </a:rPr>
              <a:t>With your support, we hope to make Year 1 memorable and successful for all of our wonderful children! </a:t>
            </a:r>
          </a:p>
          <a:p>
            <a:pPr marL="0" indent="0" algn="ctr">
              <a:buNone/>
            </a:pPr>
            <a:r>
              <a:rPr lang="en-US" sz="4000" b="1" dirty="0">
                <a:latin typeface="Letter-join Plus 40" panose="02000505000000020003" pitchFamily="50" charset="0"/>
              </a:rPr>
              <a:t>Any questions?</a:t>
            </a:r>
          </a:p>
        </p:txBody>
      </p:sp>
      <p:pic>
        <p:nvPicPr>
          <p:cNvPr id="4" name="Picture 3">
            <a:extLst>
              <a:ext uri="{FF2B5EF4-FFF2-40B4-BE49-F238E27FC236}">
                <a16:creationId xmlns:a16="http://schemas.microsoft.com/office/drawing/2014/main" id="{91A0B141-2DA7-4648-9C97-48C95B9CF9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0235" y="121349"/>
            <a:ext cx="1149326" cy="1148651"/>
          </a:xfrm>
          <a:prstGeom prst="rect">
            <a:avLst/>
          </a:prstGeom>
        </p:spPr>
      </p:pic>
      <p:pic>
        <p:nvPicPr>
          <p:cNvPr id="5" name="Picture 4">
            <a:extLst>
              <a:ext uri="{FF2B5EF4-FFF2-40B4-BE49-F238E27FC236}">
                <a16:creationId xmlns:a16="http://schemas.microsoft.com/office/drawing/2014/main" id="{515C9356-D8CE-4307-A8D2-18C678C2CC7E}"/>
              </a:ext>
            </a:extLst>
          </p:cNvPr>
          <p:cNvPicPr>
            <a:picLocks noChangeAspect="1"/>
          </p:cNvPicPr>
          <p:nvPr/>
        </p:nvPicPr>
        <p:blipFill>
          <a:blip r:embed="rId3"/>
          <a:stretch>
            <a:fillRect/>
          </a:stretch>
        </p:blipFill>
        <p:spPr>
          <a:xfrm>
            <a:off x="10497774" y="1395350"/>
            <a:ext cx="1434249" cy="430275"/>
          </a:xfrm>
          <a:prstGeom prst="rect">
            <a:avLst/>
          </a:prstGeom>
        </p:spPr>
      </p:pic>
    </p:spTree>
    <p:extLst>
      <p:ext uri="{BB962C8B-B14F-4D97-AF65-F5344CB8AC3E}">
        <p14:creationId xmlns:p14="http://schemas.microsoft.com/office/powerpoint/2010/main" val="2463068688"/>
      </p:ext>
    </p:extLst>
  </p:cSld>
  <p:clrMapOvr>
    <a:masterClrMapping/>
  </p:clrMapOvr>
</p:sld>
</file>

<file path=ppt/theme/theme1.xml><?xml version="1.0" encoding="utf-8"?>
<a:theme xmlns:a="http://schemas.openxmlformats.org/drawingml/2006/main" name="Face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ece6837-20c2-40a6-8ccf-e321e7561e2b">
      <Terms xmlns="http://schemas.microsoft.com/office/infopath/2007/PartnerControls"/>
    </lcf76f155ced4ddcb4097134ff3c332f>
    <TaxCatchAll xmlns="c1e78f93-31a5-4d22-b859-6f6819481f1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AAAA4105186244836CBC31B597A6EF" ma:contentTypeVersion="13" ma:contentTypeDescription="Create a new document." ma:contentTypeScope="" ma:versionID="661a9b28d0490496f045a6bfed915137">
  <xsd:schema xmlns:xsd="http://www.w3.org/2001/XMLSchema" xmlns:xs="http://www.w3.org/2001/XMLSchema" xmlns:p="http://schemas.microsoft.com/office/2006/metadata/properties" xmlns:ns2="4ece6837-20c2-40a6-8ccf-e321e7561e2b" xmlns:ns3="c1e78f93-31a5-4d22-b859-6f6819481f12" targetNamespace="http://schemas.microsoft.com/office/2006/metadata/properties" ma:root="true" ma:fieldsID="0be619275910aa1fb59d4d2ae31ae8d9" ns2:_="" ns3:_="">
    <xsd:import namespace="4ece6837-20c2-40a6-8ccf-e321e7561e2b"/>
    <xsd:import namespace="c1e78f93-31a5-4d22-b859-6f6819481f1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ce6837-20c2-40a6-8ccf-e321e7561e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descrip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fa18ab8-b750-47d2-b69f-e8fa8b7cc4b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1e78f93-31a5-4d22-b859-6f6819481f1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fd9927b-1758-41f7-8579-fdca2fdcfa68}" ma:internalName="TaxCatchAll" ma:showField="CatchAllData" ma:web="c1e78f93-31a5-4d22-b859-6f6819481f1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ACAC93-421C-4B9F-AAD1-34B912964466}">
  <ds:schemaRefs>
    <ds:schemaRef ds:uri="http://schemas.microsoft.com/office/infopath/2007/PartnerControls"/>
    <ds:schemaRef ds:uri="http://purl.org/dc/terms/"/>
    <ds:schemaRef ds:uri="4ece6837-20c2-40a6-8ccf-e321e7561e2b"/>
    <ds:schemaRef ds:uri="http://purl.org/dc/elements/1.1/"/>
    <ds:schemaRef ds:uri="http://schemas.microsoft.com/office/2006/metadata/properties"/>
    <ds:schemaRef ds:uri="http://purl.org/dc/dcmitype/"/>
    <ds:schemaRef ds:uri="http://schemas.microsoft.com/office/2006/documentManagement/types"/>
    <ds:schemaRef ds:uri="http://schemas.openxmlformats.org/package/2006/metadata/core-properties"/>
    <ds:schemaRef ds:uri="c1e78f93-31a5-4d22-b859-6f6819481f12"/>
    <ds:schemaRef ds:uri="http://www.w3.org/XML/1998/namespace"/>
  </ds:schemaRefs>
</ds:datastoreItem>
</file>

<file path=customXml/itemProps2.xml><?xml version="1.0" encoding="utf-8"?>
<ds:datastoreItem xmlns:ds="http://schemas.openxmlformats.org/officeDocument/2006/customXml" ds:itemID="{5287F77A-45E7-4458-A8A9-568A894D5D3D}">
  <ds:schemaRefs>
    <ds:schemaRef ds:uri="http://schemas.microsoft.com/sharepoint/v3/contenttype/forms"/>
  </ds:schemaRefs>
</ds:datastoreItem>
</file>

<file path=customXml/itemProps3.xml><?xml version="1.0" encoding="utf-8"?>
<ds:datastoreItem xmlns:ds="http://schemas.openxmlformats.org/officeDocument/2006/customXml" ds:itemID="{3DBEEF9A-A369-4C6A-BC61-2E2CA4AECD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ce6837-20c2-40a6-8ccf-e321e7561e2b"/>
    <ds:schemaRef ds:uri="c1e78f93-31a5-4d22-b859-6f6819481f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6092</TotalTime>
  <Words>516</Words>
  <Application>Microsoft Office PowerPoint</Application>
  <PresentationFormat>Widescreen</PresentationFormat>
  <Paragraphs>47</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Arial Narrow</vt:lpstr>
      <vt:lpstr>Letter-join Plus 40</vt:lpstr>
      <vt:lpstr>Letter-join Print Plus 1</vt:lpstr>
      <vt:lpstr>Trebuchet MS</vt:lpstr>
      <vt:lpstr>Wingdings 3</vt:lpstr>
      <vt:lpstr>Facet</vt:lpstr>
      <vt:lpstr>Year 1 Welcome Meeting  16th September 2026  </vt:lpstr>
      <vt:lpstr>Staff Introductions</vt:lpstr>
      <vt:lpstr>PowerPoint Presentation</vt:lpstr>
      <vt:lpstr>How do we get information to/from the school?</vt:lpstr>
      <vt:lpstr>Expectations – what to wear/bring?</vt:lpstr>
      <vt:lpstr>Expectations – behaviour</vt:lpstr>
      <vt:lpstr>Attendance and punctuality </vt:lpstr>
      <vt:lpstr>What does our day look like?</vt:lpstr>
      <vt:lpstr>What does our curriculum look like?</vt:lpstr>
      <vt:lpstr>How can you support your child’s learning?</vt:lpstr>
      <vt:lpstr>Key dates for Year 1</vt:lpstr>
      <vt:lpstr>Finally – a big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September 2024  Miss Deighan, Mrs Ryan and Miss Saxon</dc:title>
  <dc:creator>Leah Deighan</dc:creator>
  <cp:lastModifiedBy>Mrs A O'Dwyer (MGFR)</cp:lastModifiedBy>
  <cp:revision>2</cp:revision>
  <dcterms:created xsi:type="dcterms:W3CDTF">2024-08-21T16:59:49Z</dcterms:created>
  <dcterms:modified xsi:type="dcterms:W3CDTF">2026-09-15T15:40:14Z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0x01010017AAAA4105186244836CBC31B597A6EF</vt:lpwstr>
  </property>
  <property fmtid="{D5CDD505-2E9C-101B-9397-08002B2CF9AE}" pid="3" name="MediaServiceImageTags">
    <vt:lpwstr/>
  </property>
</Properties>
</file>